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4241" r:id="rId4"/>
    <p:sldMasterId id="2147484162" r:id="rId5"/>
    <p:sldMasterId id="2147484256" r:id="rId6"/>
    <p:sldMasterId id="2147484265" r:id="rId7"/>
    <p:sldMasterId id="2147484273" r:id="rId8"/>
    <p:sldMasterId id="2147484281" r:id="rId9"/>
    <p:sldMasterId id="2147484289" r:id="rId10"/>
    <p:sldMasterId id="2147484297" r:id="rId11"/>
    <p:sldMasterId id="2147484313" r:id="rId12"/>
    <p:sldMasterId id="2147484321" r:id="rId13"/>
  </p:sldMasterIdLst>
  <p:notesMasterIdLst>
    <p:notesMasterId r:id="rId17"/>
  </p:notesMasterIdLst>
  <p:handoutMasterIdLst>
    <p:handoutMasterId r:id="rId18"/>
  </p:handoutMasterIdLst>
  <p:sldIdLst>
    <p:sldId id="268" r:id="rId14"/>
    <p:sldId id="263" r:id="rId15"/>
    <p:sldId id="269" r:id="rId16"/>
  </p:sldIdLst>
  <p:sldSz cx="9144000" cy="5143500" type="screen16x9"/>
  <p:notesSz cx="7010400" cy="9296400"/>
  <p:embeddedFontLst>
    <p:embeddedFont>
      <p:font typeface="Trebuchet MS" panose="020B060302020202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museo sans for dell" panose="02000000000000000000" pitchFamily="2" charset="0"/>
      <p:regular r:id="rId27"/>
      <p:bold r:id="rId28"/>
    </p:embeddedFont>
    <p:embeddedFont>
      <p:font typeface="Museo For Dell 300" panose="020B0604020202020204" charset="0"/>
      <p:regular r:id="rId29"/>
    </p:embeddedFont>
    <p:embeddedFont>
      <p:font typeface="museo sans for dell" panose="02000000000000000000" pitchFamily="2" charset="0"/>
      <p:regular r:id="rId27"/>
      <p:bold r:id="rId28"/>
    </p:embeddedFont>
    <p:embeddedFont>
      <p:font typeface="Arial Black" panose="020B0A04020102020204" pitchFamily="34" charset="0"/>
      <p:bold r:id="rId30"/>
    </p:embeddedFont>
  </p:embeddedFontLst>
  <p:custDataLst>
    <p:tags r:id="rId31"/>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818">
          <p15:clr>
            <a:srgbClr val="A4A3A4"/>
          </p15:clr>
        </p15:guide>
        <p15:guide id="2" pos="5577">
          <p15:clr>
            <a:srgbClr val="A4A3A4"/>
          </p15:clr>
        </p15:guide>
        <p15:guide id="3" pos="186">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800"/>
    <a:srgbClr val="7F7F7F"/>
    <a:srgbClr val="0085C3"/>
    <a:srgbClr val="BAD80A"/>
    <a:srgbClr val="0086CB"/>
    <a:srgbClr val="84C445"/>
    <a:srgbClr val="AAAAAA"/>
    <a:srgbClr val="C82B67"/>
    <a:srgbClr val="74CAC7"/>
    <a:srgbClr val="6E2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ferSingleView="1">
    <p:restoredLeft sz="17606" autoAdjust="0"/>
    <p:restoredTop sz="82264" autoAdjust="0"/>
  </p:normalViewPr>
  <p:slideViewPr>
    <p:cSldViewPr snapToGrid="0">
      <p:cViewPr>
        <p:scale>
          <a:sx n="60" d="100"/>
          <a:sy n="60" d="100"/>
        </p:scale>
        <p:origin x="2011" y="420"/>
      </p:cViewPr>
      <p:guideLst>
        <p:guide orient="horz" pos="2818"/>
        <p:guide pos="5577"/>
        <p:guide pos="186"/>
      </p:guideLst>
    </p:cSldViewPr>
  </p:slideViewPr>
  <p:outlineViewPr>
    <p:cViewPr>
      <p:scale>
        <a:sx n="33" d="100"/>
        <a:sy n="33" d="100"/>
      </p:scale>
      <p:origin x="0" y="9504"/>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88" d="100"/>
          <a:sy n="88" d="100"/>
        </p:scale>
        <p:origin x="-3126"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Master" Target="slideMasters/slideMaster7.xml"/><Relationship Id="rId19" Type="http://schemas.openxmlformats.org/officeDocument/2006/relationships/font" Target="fonts/font1.fntdata"/><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10918" y="9048205"/>
            <a:ext cx="491516" cy="24819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
        <p:nvSpPr>
          <p:cNvPr id="2" name="fl"/>
          <p:cNvSpPr txBox="1"/>
          <p:nvPr/>
        </p:nvSpPr>
        <p:spPr>
          <a:xfrm>
            <a:off x="0" y="9103360"/>
            <a:ext cx="7010400" cy="223138"/>
          </a:xfrm>
          <a:prstGeom prst="rect">
            <a:avLst/>
          </a:prstGeom>
          <a:noFill/>
        </p:spPr>
        <p:txBody>
          <a:bodyPr vert="horz" rtlCol="0">
            <a:spAutoFit/>
          </a:bodyPr>
          <a:lstStyle/>
          <a:p>
            <a:endParaRPr lang="en-US" sz="850" b="1">
              <a:solidFill>
                <a:srgbClr val="7F7F7F"/>
              </a:solidFill>
              <a:latin typeface="museo sans for dell"/>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6038" y="384175"/>
            <a:ext cx="6988175" cy="3932238"/>
          </a:xfrm>
          <a:prstGeom prst="rect">
            <a:avLst/>
          </a:prstGeom>
          <a:noFill/>
          <a:ln w="9525">
            <a:solidFill>
              <a:srgbClr val="000000"/>
            </a:solidFill>
            <a:miter lim="800000"/>
            <a:headEnd/>
            <a:tailEnd/>
          </a:ln>
        </p:spPr>
      </p:sp>
      <p:sp>
        <p:nvSpPr>
          <p:cNvPr id="71685" name="Rectangle 5"/>
          <p:cNvSpPr>
            <a:spLocks noGrp="1" noChangeArrowheads="1"/>
          </p:cNvSpPr>
          <p:nvPr>
            <p:ph type="body" sz="quarter" idx="3"/>
          </p:nvPr>
        </p:nvSpPr>
        <p:spPr bwMode="auto">
          <a:xfrm>
            <a:off x="695084" y="4514514"/>
            <a:ext cx="5677504" cy="4263791"/>
          </a:xfrm>
          <a:prstGeom prst="rect">
            <a:avLst/>
          </a:prstGeom>
          <a:noFill/>
          <a:ln w="9525">
            <a:noFill/>
            <a:miter lim="800000"/>
            <a:headEnd/>
            <a:tailEnd/>
          </a:ln>
          <a:effectLst/>
        </p:spPr>
        <p:txBody>
          <a:bodyPr vert="horz" wrap="square" lIns="90925" tIns="45464" rIns="90925" bIns="45464"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1687" name="Rectangle 7"/>
          <p:cNvSpPr>
            <a:spLocks noGrp="1" noChangeArrowheads="1"/>
          </p:cNvSpPr>
          <p:nvPr>
            <p:ph type="sldNum" sz="quarter" idx="5"/>
          </p:nvPr>
        </p:nvSpPr>
        <p:spPr bwMode="auto">
          <a:xfrm>
            <a:off x="6332759" y="9086840"/>
            <a:ext cx="669675" cy="21345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
        <p:nvSpPr>
          <p:cNvPr id="2" name="fl"/>
          <p:cNvSpPr txBox="1"/>
          <p:nvPr/>
        </p:nvSpPr>
        <p:spPr>
          <a:xfrm>
            <a:off x="0" y="9103360"/>
            <a:ext cx="7010400" cy="223138"/>
          </a:xfrm>
          <a:prstGeom prst="rect">
            <a:avLst/>
          </a:prstGeom>
          <a:noFill/>
        </p:spPr>
        <p:txBody>
          <a:bodyPr vert="horz" rtlCol="0">
            <a:spAutoFit/>
          </a:bodyPr>
          <a:lstStyle/>
          <a:p>
            <a:pPr algn="l"/>
            <a:endParaRPr lang="en-US" sz="850" b="1" i="0" u="none" baseline="0">
              <a:solidFill>
                <a:srgbClr val="7F7F7F"/>
              </a:solidFill>
              <a:latin typeface="museo sans for dell"/>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my data looks like</a:t>
            </a:r>
            <a:r>
              <a:rPr lang="en-US" baseline="0" dirty="0" smtClean="0"/>
              <a:t> (unique id by employee, currently in a few databases oracle, </a:t>
            </a:r>
            <a:r>
              <a:rPr lang="en-US" baseline="0" dirty="0" err="1" smtClean="0"/>
              <a:t>peoplesoft</a:t>
            </a:r>
            <a:r>
              <a:rPr lang="en-US" baseline="0" dirty="0" smtClean="0"/>
              <a:t>, etc. and a Hadoop cluster will be set up soon)</a:t>
            </a:r>
          </a:p>
          <a:p>
            <a:r>
              <a:rPr lang="en-US" dirty="0" smtClean="0"/>
              <a:t>Internal</a:t>
            </a:r>
            <a:r>
              <a:rPr lang="en-US" baseline="0" dirty="0" smtClean="0"/>
              <a:t> job application without success</a:t>
            </a:r>
          </a:p>
          <a:p>
            <a:r>
              <a:rPr lang="en-US" baseline="0" dirty="0" smtClean="0"/>
              <a:t>Local area unemployment rates, but there’s a catch – location data is spotty, we have over 50% remote employees and many do not clarify their exact location</a:t>
            </a:r>
          </a:p>
          <a:p>
            <a:r>
              <a:rPr lang="en-US" baseline="0" dirty="0" smtClean="0"/>
              <a:t>We also have employees in over 80 countries so data for many won’t be available, don’t want to build too centrally on that</a:t>
            </a:r>
          </a:p>
          <a:p>
            <a:r>
              <a:rPr lang="en-US" baseline="0" dirty="0" smtClean="0"/>
              <a:t>Neural net</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a:t>
            </a:fld>
            <a:endParaRPr lang="en-US" dirty="0"/>
          </a:p>
        </p:txBody>
      </p:sp>
    </p:spTree>
    <p:extLst>
      <p:ext uri="{BB962C8B-B14F-4D97-AF65-F5344CB8AC3E}">
        <p14:creationId xmlns:p14="http://schemas.microsoft.com/office/powerpoint/2010/main" val="297274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my data looks like</a:t>
            </a:r>
            <a:r>
              <a:rPr lang="en-US" baseline="0" dirty="0" smtClean="0"/>
              <a:t> (unique id by employee, currently in a few databases oracle, </a:t>
            </a:r>
            <a:r>
              <a:rPr lang="en-US" baseline="0" dirty="0" err="1" smtClean="0"/>
              <a:t>peoplesoft</a:t>
            </a:r>
            <a:r>
              <a:rPr lang="en-US" baseline="0" dirty="0" smtClean="0"/>
              <a:t>, etc. and a Hadoop cluster will be set up soon)</a:t>
            </a:r>
          </a:p>
          <a:p>
            <a:r>
              <a:rPr lang="en-US" dirty="0" smtClean="0"/>
              <a:t>Internal</a:t>
            </a:r>
            <a:r>
              <a:rPr lang="en-US" baseline="0" dirty="0" smtClean="0"/>
              <a:t> job application without success</a:t>
            </a:r>
          </a:p>
          <a:p>
            <a:r>
              <a:rPr lang="en-US" baseline="0" dirty="0" smtClean="0"/>
              <a:t>Local area unemployment rates, but there’s a catch – location data is spotty, we have over 50% remote employees and many do not clarify their exact location</a:t>
            </a:r>
          </a:p>
          <a:p>
            <a:r>
              <a:rPr lang="en-US" baseline="0" dirty="0" smtClean="0"/>
              <a:t>We also have employees in over 80 countries so data for many won’t be available, don’t want to build too centrally on that</a:t>
            </a:r>
          </a:p>
          <a:p>
            <a:r>
              <a:rPr lang="en-US" baseline="0" dirty="0" smtClean="0"/>
              <a:t>Neural net</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3268162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74320"/>
            <a:ext cx="6896999"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274320" y="2286000"/>
            <a:ext cx="6896100" cy="276999"/>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6" name="Picture 5" descr="dell_blue_lrg_logo.png"/>
          <p:cNvPicPr>
            <a:picLocks noChangeAspect="1"/>
          </p:cNvPicPr>
          <p:nvPr userDrawn="1"/>
        </p:nvPicPr>
        <p:blipFill>
          <a:blip r:embed="rId2" cstate="screen"/>
          <a:stretch>
            <a:fillRect/>
          </a:stretch>
        </p:blipFill>
        <p:spPr bwMode="black">
          <a:xfrm>
            <a:off x="8283227" y="4303778"/>
            <a:ext cx="599303" cy="599303"/>
          </a:xfrm>
          <a:prstGeom prst="rect">
            <a:avLst/>
          </a:prstGeom>
        </p:spPr>
      </p:pic>
    </p:spTree>
    <p:extLst>
      <p:ext uri="{BB962C8B-B14F-4D97-AF65-F5344CB8AC3E}">
        <p14:creationId xmlns:p14="http://schemas.microsoft.com/office/powerpoint/2010/main" val="2730887216"/>
      </p:ext>
    </p:extLst>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552137"/>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ell Gray divider slide ">
    <p:bg>
      <p:bgPr>
        <a:solidFill>
          <a:srgbClr val="EEEEEE"/>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rgbClr val="AAAAAA"/>
                </a:solidFill>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3422524639"/>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6"/>
            <a:ext cx="3544570" cy="929957"/>
          </a:xfrm>
          <a:prstGeom prst="round2SameRect">
            <a:avLst>
              <a:gd name="adj1" fmla="val 13993"/>
              <a:gd name="adj2" fmla="val 0"/>
            </a:avLst>
          </a:prstGeom>
          <a:solidFill>
            <a:schemeClr val="bg1"/>
          </a:solidFill>
          <a:effectLst/>
        </p:spPr>
        <p:txBody>
          <a:bodyPr wrap="square" lIns="182880" tIns="137160" rIns="137160" bIns="137160" rtlCol="0" anchor="ctr">
            <a:noAutofit/>
          </a:bodyPr>
          <a:lstStyle/>
          <a:p>
            <a:pPr algn="ctr" fontAlgn="base">
              <a:lnSpc>
                <a:spcPct val="90000"/>
              </a:lnSpc>
              <a:spcBef>
                <a:spcPts val="600"/>
              </a:spcBef>
            </a:pPr>
            <a:endParaRPr lang="en-US" sz="2000" dirty="0">
              <a:solidFill>
                <a:srgbClr val="FFFFFF"/>
              </a:solidFill>
            </a:endParaRPr>
          </a:p>
        </p:txBody>
      </p:sp>
      <p:sp>
        <p:nvSpPr>
          <p:cNvPr id="11" name="Round Same Side Corner Rectangle 10"/>
          <p:cNvSpPr/>
          <p:nvPr userDrawn="1"/>
        </p:nvSpPr>
        <p:spPr>
          <a:xfrm rot="16200000">
            <a:off x="3447416" y="-1212215"/>
            <a:ext cx="3544570" cy="7848600"/>
          </a:xfrm>
          <a:prstGeom prst="round2SameRect">
            <a:avLst>
              <a:gd name="adj1" fmla="val 4108"/>
              <a:gd name="adj2" fmla="val 0"/>
            </a:avLst>
          </a:prstGeom>
          <a:solidFill>
            <a:schemeClr val="bg1"/>
          </a:solidFill>
          <a:effectLst/>
        </p:spPr>
        <p:txBody>
          <a:bodyPr wrap="square" lIns="182880" tIns="137160" rIns="137160" bIns="137160" rtlCol="0" anchor="ctr">
            <a:noAutofit/>
          </a:bodyPr>
          <a:lstStyle/>
          <a:p>
            <a:pPr algn="ctr" fontAlgn="base">
              <a:lnSpc>
                <a:spcPct val="90000"/>
              </a:lnSpc>
              <a:spcBef>
                <a:spcPts val="600"/>
              </a:spcBef>
            </a:pPr>
            <a:endParaRPr lang="en-US" sz="2000" dirty="0">
              <a:solidFill>
                <a:srgbClr val="FFFFFF"/>
              </a:solidFill>
            </a:endParaRPr>
          </a:p>
        </p:txBody>
      </p:sp>
      <p:sp>
        <p:nvSpPr>
          <p:cNvPr id="4" name="Text Placeholder 3"/>
          <p:cNvSpPr>
            <a:spLocks noGrp="1"/>
          </p:cNvSpPr>
          <p:nvPr>
            <p:ph type="body" sz="quarter" idx="10"/>
          </p:nvPr>
        </p:nvSpPr>
        <p:spPr>
          <a:xfrm>
            <a:off x="1829755" y="1797686"/>
            <a:ext cx="5508625" cy="1218795"/>
          </a:xfrm>
        </p:spPr>
        <p:txBody>
          <a:bodyPr/>
          <a:lstStyle>
            <a:lvl1pPr marL="0" indent="0">
              <a:buNone/>
              <a:defRPr sz="4400">
                <a:solidFill>
                  <a:schemeClr val="tx2"/>
                </a:solidFill>
                <a:latin typeface="+mn-lt"/>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5" y="3039746"/>
            <a:ext cx="5508625" cy="276999"/>
          </a:xfrm>
        </p:spPr>
        <p:txBody>
          <a:bodyPr/>
          <a:lstStyle>
            <a:lvl1pPr marL="0" indent="0">
              <a:buNone/>
              <a:defRPr sz="2000">
                <a:solidFill>
                  <a:schemeClr val="tx2"/>
                </a:solidFill>
                <a:latin typeface="+mn-lt"/>
              </a:defRPr>
            </a:lvl1pPr>
          </a:lstStyle>
          <a:p>
            <a:pPr lvl="0"/>
            <a:r>
              <a:rPr lang="en-US" dirty="0" smtClean="0"/>
              <a:t>Click to edit Master text styles</a:t>
            </a:r>
          </a:p>
        </p:txBody>
      </p:sp>
      <p:grpSp>
        <p:nvGrpSpPr>
          <p:cNvPr id="40" name="Group 39"/>
          <p:cNvGrpSpPr/>
          <p:nvPr userDrawn="1"/>
        </p:nvGrpSpPr>
        <p:grpSpPr>
          <a:xfrm>
            <a:off x="8449519" y="275988"/>
            <a:ext cx="395396" cy="395796"/>
            <a:chOff x="7191375" y="166688"/>
            <a:chExt cx="4686300" cy="4691062"/>
          </a:xfrm>
          <a:solidFill>
            <a:schemeClr val="bg2">
              <a:lumMod val="50000"/>
              <a:lumOff val="50000"/>
            </a:schemeClr>
          </a:solidFill>
        </p:grpSpPr>
        <p:sp>
          <p:nvSpPr>
            <p:cNvPr id="41" name="Freeform 40"/>
            <p:cNvSpPr>
              <a:spLocks noEditPoints="1"/>
            </p:cNvSpPr>
            <p:nvPr/>
          </p:nvSpPr>
          <p:spPr bwMode="auto">
            <a:xfrm>
              <a:off x="7791450" y="1882775"/>
              <a:ext cx="3532188" cy="1219200"/>
            </a:xfrm>
            <a:custGeom>
              <a:avLst/>
              <a:gdLst>
                <a:gd name="T0" fmla="*/ 169 w 942"/>
                <a:gd name="T1" fmla="*/ 162 h 325"/>
                <a:gd name="T2" fmla="*/ 111 w 942"/>
                <a:gd name="T3" fmla="*/ 105 h 325"/>
                <a:gd name="T4" fmla="*/ 90 w 942"/>
                <a:gd name="T5" fmla="*/ 105 h 325"/>
                <a:gd name="T6" fmla="*/ 90 w 942"/>
                <a:gd name="T7" fmla="*/ 220 h 325"/>
                <a:gd name="T8" fmla="*/ 110 w 942"/>
                <a:gd name="T9" fmla="*/ 220 h 325"/>
                <a:gd name="T10" fmla="*/ 169 w 942"/>
                <a:gd name="T11" fmla="*/ 162 h 325"/>
                <a:gd name="T12" fmla="*/ 542 w 942"/>
                <a:gd name="T13" fmla="*/ 204 h 325"/>
                <a:gd name="T14" fmla="*/ 388 w 942"/>
                <a:gd name="T15" fmla="*/ 325 h 325"/>
                <a:gd name="T16" fmla="*/ 246 w 942"/>
                <a:gd name="T17" fmla="*/ 214 h 325"/>
                <a:gd name="T18" fmla="*/ 120 w 942"/>
                <a:gd name="T19" fmla="*/ 297 h 325"/>
                <a:gd name="T20" fmla="*/ 0 w 942"/>
                <a:gd name="T21" fmla="*/ 297 h 325"/>
                <a:gd name="T22" fmla="*/ 0 w 942"/>
                <a:gd name="T23" fmla="*/ 28 h 325"/>
                <a:gd name="T24" fmla="*/ 120 w 942"/>
                <a:gd name="T25" fmla="*/ 28 h 325"/>
                <a:gd name="T26" fmla="*/ 246 w 942"/>
                <a:gd name="T27" fmla="*/ 111 h 325"/>
                <a:gd name="T28" fmla="*/ 388 w 942"/>
                <a:gd name="T29" fmla="*/ 0 h 325"/>
                <a:gd name="T30" fmla="*/ 440 w 942"/>
                <a:gd name="T31" fmla="*/ 41 h 325"/>
                <a:gd name="T32" fmla="*/ 311 w 942"/>
                <a:gd name="T33" fmla="*/ 143 h 325"/>
                <a:gd name="T34" fmla="*/ 335 w 942"/>
                <a:gd name="T35" fmla="*/ 162 h 325"/>
                <a:gd name="T36" fmla="*/ 465 w 942"/>
                <a:gd name="T37" fmla="*/ 61 h 325"/>
                <a:gd name="T38" fmla="*/ 517 w 942"/>
                <a:gd name="T39" fmla="*/ 102 h 325"/>
                <a:gd name="T40" fmla="*/ 388 w 942"/>
                <a:gd name="T41" fmla="*/ 204 h 325"/>
                <a:gd name="T42" fmla="*/ 413 w 942"/>
                <a:gd name="T43" fmla="*/ 223 h 325"/>
                <a:gd name="T44" fmla="*/ 542 w 942"/>
                <a:gd name="T45" fmla="*/ 121 h 325"/>
                <a:gd name="T46" fmla="*/ 542 w 942"/>
                <a:gd name="T47" fmla="*/ 28 h 325"/>
                <a:gd name="T48" fmla="*/ 636 w 942"/>
                <a:gd name="T49" fmla="*/ 28 h 325"/>
                <a:gd name="T50" fmla="*/ 636 w 942"/>
                <a:gd name="T51" fmla="*/ 218 h 325"/>
                <a:gd name="T52" fmla="*/ 729 w 942"/>
                <a:gd name="T53" fmla="*/ 218 h 325"/>
                <a:gd name="T54" fmla="*/ 729 w 942"/>
                <a:gd name="T55" fmla="*/ 297 h 325"/>
                <a:gd name="T56" fmla="*/ 542 w 942"/>
                <a:gd name="T57" fmla="*/ 297 h 325"/>
                <a:gd name="T58" fmla="*/ 542 w 942"/>
                <a:gd name="T59" fmla="*/ 204 h 325"/>
                <a:gd name="T60" fmla="*/ 848 w 942"/>
                <a:gd name="T61" fmla="*/ 218 h 325"/>
                <a:gd name="T62" fmla="*/ 942 w 942"/>
                <a:gd name="T63" fmla="*/ 218 h 325"/>
                <a:gd name="T64" fmla="*/ 942 w 942"/>
                <a:gd name="T65" fmla="*/ 297 h 325"/>
                <a:gd name="T66" fmla="*/ 754 w 942"/>
                <a:gd name="T67" fmla="*/ 297 h 325"/>
                <a:gd name="T68" fmla="*/ 754 w 942"/>
                <a:gd name="T69" fmla="*/ 28 h 325"/>
                <a:gd name="T70" fmla="*/ 848 w 942"/>
                <a:gd name="T71" fmla="*/ 28 h 325"/>
                <a:gd name="T72" fmla="*/ 848 w 942"/>
                <a:gd name="T73"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2" h="325">
                  <a:moveTo>
                    <a:pt x="169" y="162"/>
                  </a:moveTo>
                  <a:cubicBezTo>
                    <a:pt x="169" y="126"/>
                    <a:pt x="145" y="105"/>
                    <a:pt x="111" y="105"/>
                  </a:cubicBezTo>
                  <a:cubicBezTo>
                    <a:pt x="90" y="105"/>
                    <a:pt x="90" y="105"/>
                    <a:pt x="90" y="105"/>
                  </a:cubicBezTo>
                  <a:cubicBezTo>
                    <a:pt x="90" y="220"/>
                    <a:pt x="90" y="220"/>
                    <a:pt x="90" y="220"/>
                  </a:cubicBezTo>
                  <a:cubicBezTo>
                    <a:pt x="110" y="220"/>
                    <a:pt x="110" y="220"/>
                    <a:pt x="110" y="220"/>
                  </a:cubicBezTo>
                  <a:cubicBezTo>
                    <a:pt x="142" y="220"/>
                    <a:pt x="169" y="202"/>
                    <a:pt x="169" y="162"/>
                  </a:cubicBezTo>
                  <a:moveTo>
                    <a:pt x="542" y="204"/>
                  </a:moveTo>
                  <a:cubicBezTo>
                    <a:pt x="388" y="325"/>
                    <a:pt x="388" y="325"/>
                    <a:pt x="388" y="325"/>
                  </a:cubicBezTo>
                  <a:cubicBezTo>
                    <a:pt x="246" y="214"/>
                    <a:pt x="246" y="214"/>
                    <a:pt x="246" y="214"/>
                  </a:cubicBezTo>
                  <a:cubicBezTo>
                    <a:pt x="226" y="263"/>
                    <a:pt x="177" y="297"/>
                    <a:pt x="120" y="297"/>
                  </a:cubicBezTo>
                  <a:cubicBezTo>
                    <a:pt x="0" y="297"/>
                    <a:pt x="0" y="297"/>
                    <a:pt x="0" y="297"/>
                  </a:cubicBezTo>
                  <a:cubicBezTo>
                    <a:pt x="0" y="28"/>
                    <a:pt x="0" y="28"/>
                    <a:pt x="0" y="28"/>
                  </a:cubicBezTo>
                  <a:cubicBezTo>
                    <a:pt x="120" y="28"/>
                    <a:pt x="120" y="28"/>
                    <a:pt x="120" y="28"/>
                  </a:cubicBezTo>
                  <a:cubicBezTo>
                    <a:pt x="184" y="28"/>
                    <a:pt x="229" y="68"/>
                    <a:pt x="246" y="111"/>
                  </a:cubicBezTo>
                  <a:cubicBezTo>
                    <a:pt x="388" y="0"/>
                    <a:pt x="388" y="0"/>
                    <a:pt x="388" y="0"/>
                  </a:cubicBezTo>
                  <a:cubicBezTo>
                    <a:pt x="440" y="41"/>
                    <a:pt x="440" y="41"/>
                    <a:pt x="440" y="41"/>
                  </a:cubicBezTo>
                  <a:cubicBezTo>
                    <a:pt x="311" y="143"/>
                    <a:pt x="311" y="143"/>
                    <a:pt x="311" y="143"/>
                  </a:cubicBezTo>
                  <a:cubicBezTo>
                    <a:pt x="335" y="162"/>
                    <a:pt x="335" y="162"/>
                    <a:pt x="335" y="162"/>
                  </a:cubicBezTo>
                  <a:cubicBezTo>
                    <a:pt x="465" y="61"/>
                    <a:pt x="465" y="61"/>
                    <a:pt x="465" y="61"/>
                  </a:cubicBezTo>
                  <a:cubicBezTo>
                    <a:pt x="517" y="102"/>
                    <a:pt x="517" y="102"/>
                    <a:pt x="517" y="102"/>
                  </a:cubicBezTo>
                  <a:cubicBezTo>
                    <a:pt x="388" y="204"/>
                    <a:pt x="388" y="204"/>
                    <a:pt x="388" y="204"/>
                  </a:cubicBezTo>
                  <a:cubicBezTo>
                    <a:pt x="413" y="223"/>
                    <a:pt x="413" y="223"/>
                    <a:pt x="413" y="223"/>
                  </a:cubicBezTo>
                  <a:cubicBezTo>
                    <a:pt x="542" y="121"/>
                    <a:pt x="542" y="121"/>
                    <a:pt x="542" y="121"/>
                  </a:cubicBezTo>
                  <a:cubicBezTo>
                    <a:pt x="542" y="28"/>
                    <a:pt x="542" y="28"/>
                    <a:pt x="542" y="28"/>
                  </a:cubicBezTo>
                  <a:cubicBezTo>
                    <a:pt x="636" y="28"/>
                    <a:pt x="636" y="28"/>
                    <a:pt x="636" y="28"/>
                  </a:cubicBezTo>
                  <a:cubicBezTo>
                    <a:pt x="636" y="218"/>
                    <a:pt x="636" y="218"/>
                    <a:pt x="636" y="218"/>
                  </a:cubicBezTo>
                  <a:cubicBezTo>
                    <a:pt x="729" y="218"/>
                    <a:pt x="729" y="218"/>
                    <a:pt x="729" y="218"/>
                  </a:cubicBezTo>
                  <a:cubicBezTo>
                    <a:pt x="729" y="297"/>
                    <a:pt x="729" y="297"/>
                    <a:pt x="729" y="297"/>
                  </a:cubicBezTo>
                  <a:cubicBezTo>
                    <a:pt x="542" y="297"/>
                    <a:pt x="542" y="297"/>
                    <a:pt x="542" y="297"/>
                  </a:cubicBezTo>
                  <a:lnTo>
                    <a:pt x="542" y="204"/>
                  </a:lnTo>
                  <a:close/>
                  <a:moveTo>
                    <a:pt x="848" y="218"/>
                  </a:moveTo>
                  <a:cubicBezTo>
                    <a:pt x="942" y="218"/>
                    <a:pt x="942" y="218"/>
                    <a:pt x="942" y="218"/>
                  </a:cubicBezTo>
                  <a:cubicBezTo>
                    <a:pt x="942" y="297"/>
                    <a:pt x="942" y="297"/>
                    <a:pt x="942" y="297"/>
                  </a:cubicBezTo>
                  <a:cubicBezTo>
                    <a:pt x="754" y="297"/>
                    <a:pt x="754" y="297"/>
                    <a:pt x="754" y="297"/>
                  </a:cubicBezTo>
                  <a:cubicBezTo>
                    <a:pt x="754" y="28"/>
                    <a:pt x="754" y="28"/>
                    <a:pt x="754" y="28"/>
                  </a:cubicBezTo>
                  <a:cubicBezTo>
                    <a:pt x="848" y="28"/>
                    <a:pt x="848" y="28"/>
                    <a:pt x="848" y="28"/>
                  </a:cubicBezTo>
                  <a:lnTo>
                    <a:pt x="848" y="218"/>
                  </a:lnTo>
                  <a:close/>
                </a:path>
              </a:pathLst>
            </a:custGeom>
            <a:grp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srgbClr val="AEB5BB"/>
                </a:solidFill>
                <a:latin typeface="Arial" charset="0"/>
              </a:endParaRPr>
            </a:p>
          </p:txBody>
        </p:sp>
        <p:sp>
          <p:nvSpPr>
            <p:cNvPr id="42" name="Freeform 41"/>
            <p:cNvSpPr>
              <a:spLocks noEditPoints="1"/>
            </p:cNvSpPr>
            <p:nvPr/>
          </p:nvSpPr>
          <p:spPr bwMode="auto">
            <a:xfrm>
              <a:off x="7191375" y="166688"/>
              <a:ext cx="4686300" cy="4691062"/>
            </a:xfrm>
            <a:custGeom>
              <a:avLst/>
              <a:gdLst>
                <a:gd name="T0" fmla="*/ 625 w 1250"/>
                <a:gd name="T1" fmla="*/ 1183 h 1251"/>
                <a:gd name="T2" fmla="*/ 67 w 1250"/>
                <a:gd name="T3" fmla="*/ 625 h 1251"/>
                <a:gd name="T4" fmla="*/ 625 w 1250"/>
                <a:gd name="T5" fmla="*/ 68 h 1251"/>
                <a:gd name="T6" fmla="*/ 1183 w 1250"/>
                <a:gd name="T7" fmla="*/ 625 h 1251"/>
                <a:gd name="T8" fmla="*/ 625 w 1250"/>
                <a:gd name="T9" fmla="*/ 1183 h 1251"/>
                <a:gd name="T10" fmla="*/ 625 w 1250"/>
                <a:gd name="T11" fmla="*/ 0 h 1251"/>
                <a:gd name="T12" fmla="*/ 0 w 1250"/>
                <a:gd name="T13" fmla="*/ 625 h 1251"/>
                <a:gd name="T14" fmla="*/ 625 w 1250"/>
                <a:gd name="T15" fmla="*/ 1251 h 1251"/>
                <a:gd name="T16" fmla="*/ 1250 w 1250"/>
                <a:gd name="T17" fmla="*/ 625 h 1251"/>
                <a:gd name="T18" fmla="*/ 625 w 1250"/>
                <a:gd name="T19" fmla="*/ 0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0" h="1251">
                  <a:moveTo>
                    <a:pt x="625" y="1183"/>
                  </a:moveTo>
                  <a:cubicBezTo>
                    <a:pt x="317" y="1183"/>
                    <a:pt x="67" y="933"/>
                    <a:pt x="67" y="625"/>
                  </a:cubicBezTo>
                  <a:cubicBezTo>
                    <a:pt x="67" y="317"/>
                    <a:pt x="317" y="68"/>
                    <a:pt x="625" y="68"/>
                  </a:cubicBezTo>
                  <a:cubicBezTo>
                    <a:pt x="933" y="68"/>
                    <a:pt x="1183" y="317"/>
                    <a:pt x="1183" y="625"/>
                  </a:cubicBezTo>
                  <a:cubicBezTo>
                    <a:pt x="1183" y="933"/>
                    <a:pt x="933" y="1183"/>
                    <a:pt x="625" y="1183"/>
                  </a:cubicBezTo>
                  <a:moveTo>
                    <a:pt x="625" y="0"/>
                  </a:moveTo>
                  <a:cubicBezTo>
                    <a:pt x="280" y="0"/>
                    <a:pt x="0" y="280"/>
                    <a:pt x="0" y="625"/>
                  </a:cubicBezTo>
                  <a:cubicBezTo>
                    <a:pt x="0" y="971"/>
                    <a:pt x="280" y="1251"/>
                    <a:pt x="625" y="1251"/>
                  </a:cubicBezTo>
                  <a:cubicBezTo>
                    <a:pt x="970" y="1251"/>
                    <a:pt x="1250" y="971"/>
                    <a:pt x="1250" y="625"/>
                  </a:cubicBezTo>
                  <a:cubicBezTo>
                    <a:pt x="1250" y="280"/>
                    <a:pt x="970" y="0"/>
                    <a:pt x="625" y="0"/>
                  </a:cubicBezTo>
                </a:path>
              </a:pathLst>
            </a:custGeom>
            <a:grp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srgbClr val="AEB5BB"/>
                </a:solidFill>
                <a:latin typeface="Arial" charset="0"/>
              </a:endParaRPr>
            </a:p>
          </p:txBody>
        </p:sp>
      </p:grpSp>
    </p:spTree>
    <p:extLst>
      <p:ext uri="{BB962C8B-B14F-4D97-AF65-F5344CB8AC3E}">
        <p14:creationId xmlns:p14="http://schemas.microsoft.com/office/powerpoint/2010/main" val="3781672324"/>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Dell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21"/>
          <p:cNvSpPr>
            <a:spLocks noGrp="1"/>
          </p:cNvSpPr>
          <p:nvPr>
            <p:ph type="ctrTitle" hasCustomPrompt="1"/>
          </p:nvPr>
        </p:nvSpPr>
        <p:spPr>
          <a:xfrm>
            <a:off x="274320" y="275760"/>
            <a:ext cx="5200791" cy="1661993"/>
          </a:xfrm>
        </p:spPr>
        <p:txBody>
          <a:bodyPr wrap="square" anchor="t" anchorCtr="0">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6" name="Text Placeholder 12"/>
          <p:cNvSpPr>
            <a:spLocks noGrp="1"/>
          </p:cNvSpPr>
          <p:nvPr>
            <p:ph type="subTitle" idx="1"/>
          </p:nvPr>
        </p:nvSpPr>
        <p:spPr>
          <a:xfrm>
            <a:off x="274320" y="2286000"/>
            <a:ext cx="5200791" cy="276999"/>
          </a:xfrm>
        </p:spPr>
        <p:txBody>
          <a:bodyPr wrap="square"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pic>
        <p:nvPicPr>
          <p:cNvPr id="7" name="Picture 9" descr="white"/>
          <p:cNvPicPr>
            <a:picLocks noChangeAspect="1" noChangeArrowheads="1"/>
          </p:cNvPicPr>
          <p:nvPr userDrawn="1"/>
        </p:nvPicPr>
        <p:blipFill>
          <a:blip r:embed="rId3" cstate="screen"/>
          <a:srcRect/>
          <a:stretch>
            <a:fillRect/>
          </a:stretch>
        </p:blipFill>
        <p:spPr bwMode="black">
          <a:xfrm>
            <a:off x="7823200" y="3816263"/>
            <a:ext cx="1023494" cy="1023494"/>
          </a:xfrm>
          <a:prstGeom prst="rect">
            <a:avLst/>
          </a:prstGeom>
          <a:noFill/>
          <a:ln w="9525">
            <a:noFill/>
            <a:miter lim="800000"/>
            <a:headEnd/>
            <a:tailEnd/>
          </a:ln>
        </p:spPr>
      </p:pic>
    </p:spTree>
    <p:extLst>
      <p:ext uri="{BB962C8B-B14F-4D97-AF65-F5344CB8AC3E}">
        <p14:creationId xmlns:p14="http://schemas.microsoft.com/office/powerpoint/2010/main" val="2448856767"/>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Dell Blue background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77946"/>
            <a:ext cx="7955280" cy="640080"/>
          </a:xfrm>
        </p:spPr>
        <p:txBody>
          <a:bodyPr/>
          <a:lstStyle/>
          <a:p>
            <a:r>
              <a:rPr lang="en-US" dirty="0" smtClean="0"/>
              <a:t>Click to edit content page title</a:t>
            </a:r>
            <a:endParaRPr lang="en-US" dirty="0"/>
          </a:p>
        </p:txBody>
      </p:sp>
      <p:sp>
        <p:nvSpPr>
          <p:cNvPr id="5" name="Text Placeholder 12"/>
          <p:cNvSpPr>
            <a:spLocks noGrp="1"/>
          </p:cNvSpPr>
          <p:nvPr>
            <p:ph idx="1"/>
          </p:nvPr>
        </p:nvSpPr>
        <p:spPr bwMode="auto">
          <a:xfrm>
            <a:off x="277294" y="1280160"/>
            <a:ext cx="7955280"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88211580"/>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Dell Blue background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77946"/>
            <a:ext cx="7955280" cy="640080"/>
          </a:xfrm>
        </p:spPr>
        <p:txBody>
          <a:bodyPr>
            <a:normAutofit/>
          </a:bodyPr>
          <a:lstStyle/>
          <a:p>
            <a:r>
              <a:rPr lang="en-US" dirty="0" smtClean="0"/>
              <a:t>Click to edit content page title</a:t>
            </a:r>
            <a:endParaRPr lang="en-US" dirty="0"/>
          </a:p>
        </p:txBody>
      </p:sp>
      <p:sp>
        <p:nvSpPr>
          <p:cNvPr id="7" name="Text Placeholder 12"/>
          <p:cNvSpPr>
            <a:spLocks noGrp="1"/>
          </p:cNvSpPr>
          <p:nvPr>
            <p:ph idx="1"/>
          </p:nvPr>
        </p:nvSpPr>
        <p:spPr bwMode="auto">
          <a:xfrm>
            <a:off x="274320" y="1554480"/>
            <a:ext cx="7955280" cy="301752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097280"/>
            <a:ext cx="79552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34373582"/>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two column Dell Blue background ">
    <p:spTree>
      <p:nvGrpSpPr>
        <p:cNvPr id="1" name=""/>
        <p:cNvGrpSpPr/>
        <p:nvPr/>
      </p:nvGrpSpPr>
      <p:grpSpPr>
        <a:xfrm>
          <a:off x="0" y="0"/>
          <a:ext cx="0" cy="0"/>
          <a:chOff x="0" y="0"/>
          <a:chExt cx="0" cy="0"/>
        </a:xfrm>
      </p:grpSpPr>
      <p:sp>
        <p:nvSpPr>
          <p:cNvPr id="11" name="Content Placeholder 2"/>
          <p:cNvSpPr>
            <a:spLocks noGrp="1"/>
          </p:cNvSpPr>
          <p:nvPr>
            <p:ph sz="half" idx="13" hasCustomPrompt="1"/>
          </p:nvPr>
        </p:nvSpPr>
        <p:spPr>
          <a:xfrm>
            <a:off x="274320" y="1280160"/>
            <a:ext cx="3840480" cy="32004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12" name="Content Placeholder 2"/>
          <p:cNvSpPr>
            <a:spLocks noGrp="1"/>
          </p:cNvSpPr>
          <p:nvPr>
            <p:ph sz="half" idx="14" hasCustomPrompt="1"/>
          </p:nvPr>
        </p:nvSpPr>
        <p:spPr>
          <a:xfrm>
            <a:off x="4389120" y="1280160"/>
            <a:ext cx="3840480" cy="32004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6" name="Title 1"/>
          <p:cNvSpPr>
            <a:spLocks noGrp="1"/>
          </p:cNvSpPr>
          <p:nvPr>
            <p:ph type="title" hasCustomPrompt="1"/>
          </p:nvPr>
        </p:nvSpPr>
        <p:spPr>
          <a:xfrm>
            <a:off x="274320" y="277946"/>
            <a:ext cx="7955280" cy="64008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2847001837"/>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Dell Blue backgrou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77946"/>
            <a:ext cx="7955280" cy="64008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1716318195"/>
      </p:ext>
    </p:extLst>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Dell Blue background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504267"/>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ll Blue divid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4055386972"/>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74320"/>
            <a:ext cx="5200791"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274320" y="2252133"/>
            <a:ext cx="5200791"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pic>
        <p:nvPicPr>
          <p:cNvPr id="7" name="Picture 9" descr="white"/>
          <p:cNvPicPr>
            <a:picLocks noChangeAspect="1" noChangeArrowheads="1"/>
          </p:cNvPicPr>
          <p:nvPr userDrawn="1"/>
        </p:nvPicPr>
        <p:blipFill>
          <a:blip r:embed="rId3" cstate="screen"/>
          <a:srcRect/>
          <a:stretch>
            <a:fillRect/>
          </a:stretch>
        </p:blipFill>
        <p:spPr bwMode="black">
          <a:xfrm>
            <a:off x="7823200" y="3816263"/>
            <a:ext cx="1023494" cy="1023494"/>
          </a:xfrm>
          <a:prstGeom prst="rect">
            <a:avLst/>
          </a:prstGeom>
          <a:noFill/>
          <a:ln w="9525">
            <a:noFill/>
            <a:miter lim="800000"/>
            <a:headEnd/>
            <a:tailEnd/>
          </a:ln>
        </p:spPr>
      </p:pic>
    </p:spTree>
    <p:extLst>
      <p:ext uri="{BB962C8B-B14F-4D97-AF65-F5344CB8AC3E}">
        <p14:creationId xmlns:p14="http://schemas.microsoft.com/office/powerpoint/2010/main" val="2758418532"/>
      </p:ext>
    </p:extLst>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ll Blue divider slide ">
    <p:bg>
      <p:bgPr>
        <a:solidFill>
          <a:schemeClr val="bg1"/>
        </a:solidFill>
        <a:effectLst/>
      </p:bgPr>
    </p:bg>
    <p:spTree>
      <p:nvGrpSpPr>
        <p:cNvPr id="1" name=""/>
        <p:cNvGrpSpPr/>
        <p:nvPr/>
      </p:nvGrpSpPr>
      <p:grpSpPr>
        <a:xfrm>
          <a:off x="0" y="0"/>
          <a:ext cx="0" cy="0"/>
          <a:chOff x="0" y="0"/>
          <a:chExt cx="0" cy="0"/>
        </a:xfrm>
      </p:grpSpPr>
      <p:sp>
        <p:nvSpPr>
          <p:cNvPr id="7" name="fl" descr="                        Dell - Restricted - Confidential"/>
          <p:cNvSpPr txBox="1"/>
          <p:nvPr userDrawn="1"/>
        </p:nvSpPr>
        <p:spPr>
          <a:xfrm>
            <a:off x="0" y="49634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Dell - Restricted - Confidential</a:t>
            </a:r>
          </a:p>
        </p:txBody>
      </p:sp>
      <p:sp>
        <p:nvSpPr>
          <p:cNvPr id="4"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3610296719"/>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86314934"/>
      </p:ext>
    </p:extLst>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Dell Blue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82375755"/>
      </p:ext>
    </p:extLst>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Dell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19170122"/>
      </p:ext>
    </p:extLst>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0437661"/>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245947"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589096633"/>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76090022"/>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Dell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454139426"/>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mage with Dell Blue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fl"/>
          <p:cNvSpPr txBox="1"/>
          <p:nvPr userDrawn="1"/>
        </p:nvSpPr>
        <p:spPr>
          <a:xfrm>
            <a:off x="0" y="49634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2392889993"/>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ll Gray divider slide">
    <p:bg>
      <p:bgPr>
        <a:solidFill>
          <a:srgbClr val="AAAAA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3265548423"/>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78062111"/>
      </p:ext>
    </p:extLst>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Dell Gra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8257260"/>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Dell Gra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42729305"/>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Dell Gra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94846606"/>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4837059"/>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245947"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076650276"/>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413799226"/>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Dell Gra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947609289"/>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age with Dell Gray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rgbClr val="AAAAAA"/>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106597896"/>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ll Dark Blue divider slid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1994142162"/>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61504521"/>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4111004"/>
      </p:ext>
    </p:extLst>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4785095"/>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63614928"/>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37565"/>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945858"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85845198"/>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996620796"/>
      </p:ext>
    </p:extLst>
  </p:cSld>
  <p:clrMapOvr>
    <a:masterClrMapping/>
  </p:clrMapOvr>
  <p:transition spd="med">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343509151"/>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Blue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rgbClr val="002060"/>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720534395"/>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ell Teal divider slide">
    <p:bg>
      <p:bgPr>
        <a:solidFill>
          <a:srgbClr val="74CAC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2919792390"/>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Dell Teal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02545267"/>
      </p:ext>
    </p:extLst>
  </p:cSld>
  <p:clrMapOvr>
    <a:masterClrMapping/>
  </p:clrMapOvr>
  <p:transition spd="med">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Dell Teal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70772802"/>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24378676"/>
      </p:ext>
    </p:extLst>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Dell Teal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39769246"/>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85224609"/>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392702"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854225711"/>
      </p:ext>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32238620"/>
      </p:ext>
    </p:extLst>
  </p:cSld>
  <p:clrMapOvr>
    <a:masterClrMapping/>
  </p:clrMapOvr>
  <p:transition spd="med">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Dell Teal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617744587"/>
      </p:ext>
    </p:extLst>
  </p:cSld>
  <p:clrMapOvr>
    <a:masterClrMapping/>
  </p:clrMapOvr>
  <p:transition spd="med">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mage with Dell Teal footer ">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rgbClr val="74CAC7"/>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332108257"/>
      </p:ext>
    </p:extLst>
  </p:cSld>
  <p:clrMapOvr>
    <a:masterClrMapping/>
  </p:clrMapOvr>
  <p:transition spd="med">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ell Green divider slide">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1502156822"/>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Dell Green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0941621"/>
      </p:ext>
    </p:extLst>
  </p:cSld>
  <p:clrMapOvr>
    <a:masterClrMapping/>
  </p:clrMapOvr>
  <p:transition spd="med">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Dell Green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3652617"/>
      </p:ext>
    </p:extLst>
  </p:cSld>
  <p:clrMapOvr>
    <a:masterClrMapping/>
  </p:clrMapOvr>
  <p:transition spd="med">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Dell Green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23768224"/>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24754075"/>
      </p:ext>
    </p:extLst>
  </p:cSld>
  <p:clrMapOvr>
    <a:masterClrMapping/>
  </p:clrMapOvr>
  <p:transition spd="med">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89492939"/>
      </p:ext>
    </p:extLst>
  </p:cSld>
  <p:clrMapOvr>
    <a:masterClrMapping/>
  </p:clrMapOvr>
  <p:transition spd="med">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506907099"/>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91418642"/>
      </p:ext>
    </p:extLst>
  </p:cSld>
  <p:clrMapOvr>
    <a:masterClrMapping/>
  </p:clrMapOvr>
  <p:transition spd="med">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Dell Green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2265413008"/>
      </p:ext>
    </p:extLst>
  </p:cSld>
  <p:clrMapOvr>
    <a:masterClrMapping/>
  </p:clrMapOvr>
  <p:transition spd="med">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Image with Dell Green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3"/>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1514399299"/>
      </p:ext>
    </p:extLst>
  </p:cSld>
  <p:clrMapOvr>
    <a:masterClrMapping/>
  </p:clrMapOvr>
  <p:transition spd="med">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ll Yellow divider slide">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22297336"/>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Dell Yellow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8873814"/>
      </p:ext>
    </p:extLst>
  </p:cSld>
  <p:clrMapOvr>
    <a:masterClrMapping/>
  </p:clrMapOvr>
  <p:transition spd="med">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Dell Yellow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39223848"/>
      </p:ext>
    </p:extLst>
  </p:cSld>
  <p:clrMapOvr>
    <a:masterClrMapping/>
  </p:clrMapOvr>
  <p:transition spd="med">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53045047"/>
      </p:ext>
    </p:extLst>
  </p:cSld>
  <p:clrMapOvr>
    <a:masterClrMapping/>
  </p:clrMapOvr>
  <p:transition spd="med">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4635083"/>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042747"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993007370"/>
      </p:ext>
    </p:extLst>
  </p:cSld>
  <p:clrMapOvr>
    <a:masterClrMapping/>
  </p:clrMapOvr>
  <p:transition spd="med">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392702"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07680301"/>
      </p:ext>
    </p:extLst>
  </p:cSld>
  <p:clrMapOvr>
    <a:masterClrMapping/>
  </p:clrMapOvr>
  <p:transition spd="med">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003518134"/>
      </p:ext>
    </p:extLst>
  </p:cSld>
  <p:clrMapOvr>
    <a:masterClrMapping/>
  </p:clrMapOvr>
  <p:transition spd="med">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651029313"/>
      </p:ext>
    </p:extLst>
  </p:cSld>
  <p:clrMapOvr>
    <a:masterClrMapping/>
  </p:clrMapOvr>
  <p:transition spd="med">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Image with Dell Yellow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4"/>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4208533543"/>
      </p:ext>
    </p:extLst>
  </p:cSld>
  <p:clrMapOvr>
    <a:masterClrMapping/>
  </p:clrMapOvr>
  <p:transition spd="med">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ell Dark Red divider slide">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2347025976"/>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86753965"/>
      </p:ext>
    </p:extLst>
  </p:cSld>
  <p:clrMapOvr>
    <a:masterClrMapping/>
  </p:clrMapOvr>
  <p:transition spd="med">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53478711"/>
      </p:ext>
    </p:extLst>
  </p:cSld>
  <p:clrMapOvr>
    <a:masterClrMapping/>
  </p:clrMapOvr>
  <p:transition spd="med">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13667223"/>
      </p:ext>
    </p:extLst>
  </p:cSld>
  <p:clrMapOvr>
    <a:masterClrMapping/>
  </p:clrMapOvr>
  <p:transition spd="med">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40565534"/>
      </p:ext>
    </p:extLst>
  </p:cSld>
  <p:clrMapOvr>
    <a:masterClrMapping/>
  </p:clrMapOvr>
  <p:transition spd="med">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19" y="274320"/>
            <a:ext cx="5911991"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743907657"/>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78229640"/>
      </p:ext>
    </p:extLst>
  </p:cSld>
  <p:clrMapOvr>
    <a:masterClrMapping/>
  </p:clrMapOvr>
  <p:transition spd="med">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573752090"/>
      </p:ext>
    </p:extLst>
  </p:cSld>
  <p:clrMapOvr>
    <a:masterClrMapping/>
  </p:clrMapOvr>
  <p:transition spd="med">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46534661"/>
      </p:ext>
    </p:extLst>
  </p:cSld>
  <p:clrMapOvr>
    <a:masterClrMapping/>
  </p:clrMapOvr>
  <p:transition spd="med">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Red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5"/>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823132305"/>
      </p:ext>
    </p:extLst>
  </p:cSld>
  <p:clrMapOvr>
    <a:masterClrMapping/>
  </p:clrMapOvr>
  <p:transition spd="med">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ell Berry divider slide ">
    <p:bg>
      <p:bgPr>
        <a:solidFill>
          <a:schemeClr val="accent6"/>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4" name="Picture 3" descr="dell_white_logo.png"/>
          <p:cNvPicPr>
            <a:picLocks noChangeAspect="1"/>
          </p:cNvPicPr>
          <p:nvPr userDrawn="1"/>
        </p:nvPicPr>
        <p:blipFill>
          <a:blip r:embed="rId2" cstate="screen"/>
          <a:stretch>
            <a:fillRect/>
          </a:stretch>
        </p:blipFill>
        <p:spPr bwMode="black">
          <a:xfrm>
            <a:off x="8415540" y="4459993"/>
            <a:ext cx="475126" cy="475126"/>
          </a:xfrm>
          <a:prstGeom prst="rect">
            <a:avLst/>
          </a:prstGeom>
        </p:spPr>
      </p:pic>
    </p:spTree>
    <p:extLst>
      <p:ext uri="{BB962C8B-B14F-4D97-AF65-F5344CB8AC3E}">
        <p14:creationId xmlns:p14="http://schemas.microsoft.com/office/powerpoint/2010/main" val="1342920117"/>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ith Dell Berr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39887364"/>
      </p:ext>
    </p:extLst>
  </p:cSld>
  <p:clrMapOvr>
    <a:masterClrMapping/>
  </p:clrMapOvr>
  <p:transition spd="med">
    <p:wipe dir="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ith Dell Berr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27525673"/>
      </p:ext>
    </p:extLst>
  </p:cSld>
  <p:clrMapOvr>
    <a:masterClrMapping/>
  </p:clrMapOvr>
  <p:transition spd="med">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Dell Berr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25267018"/>
      </p:ext>
    </p:extLst>
  </p:cSld>
  <p:clrMapOvr>
    <a:masterClrMapping/>
  </p:clrMapOvr>
  <p:transition spd="med">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74319"/>
            <a:ext cx="4285279" cy="64008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23675361"/>
      </p:ext>
    </p:extLst>
  </p:cSld>
  <p:clrMapOvr>
    <a:masterClrMapping/>
  </p:clrMapOvr>
  <p:transition spd="med">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5460436" cy="3323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4043541564"/>
      </p:ext>
    </p:extLst>
  </p:cSld>
  <p:clrMapOvr>
    <a:masterClrMapping/>
  </p:clrMapOvr>
  <p:transition spd="med">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46355455"/>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75402808"/>
      </p:ext>
    </p:extLst>
  </p:cSld>
  <p:clrMapOvr>
    <a:masterClrMapping/>
  </p:clrMapOvr>
  <p:transition spd="med">
    <p:wipe dir="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ith Dell Berr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48401037"/>
      </p:ext>
    </p:extLst>
  </p:cSld>
  <p:clrMapOvr>
    <a:masterClrMapping/>
  </p:clrMapOvr>
  <p:transition spd="med">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mage with Dell Berry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4963414"/>
            <a:ext cx="9144000" cy="210058"/>
          </a:xfrm>
          <a:prstGeom prst="rect">
            <a:avLst/>
          </a:prstGeom>
          <a:solidFill>
            <a:schemeClr val="accent6"/>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205287266"/>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image" Target="../media/image1.png"/><Relationship Id="rId5" Type="http://schemas.openxmlformats.org/officeDocument/2006/relationships/slideLayout" Target="../slideLayouts/slideLayout87.xml"/><Relationship Id="rId10" Type="http://schemas.openxmlformats.org/officeDocument/2006/relationships/theme" Target="../theme/theme10.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png"/><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png"/><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png"/><Relationship Id="rId5" Type="http://schemas.openxmlformats.org/officeDocument/2006/relationships/slideLayout" Target="../slideLayouts/slideLayout42.xml"/><Relationship Id="rId10" Type="http://schemas.openxmlformats.org/officeDocument/2006/relationships/theme" Target="../theme/theme5.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1.png"/><Relationship Id="rId5" Type="http://schemas.openxmlformats.org/officeDocument/2006/relationships/slideLayout" Target="../slideLayouts/slideLayout51.xml"/><Relationship Id="rId10" Type="http://schemas.openxmlformats.org/officeDocument/2006/relationships/theme" Target="../theme/theme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1.png"/><Relationship Id="rId5" Type="http://schemas.openxmlformats.org/officeDocument/2006/relationships/slideLayout" Target="../slideLayouts/slideLayout60.xml"/><Relationship Id="rId10" Type="http://schemas.openxmlformats.org/officeDocument/2006/relationships/theme" Target="../theme/theme7.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image" Target="../media/image1.png"/><Relationship Id="rId5" Type="http://schemas.openxmlformats.org/officeDocument/2006/relationships/slideLayout" Target="../slideLayouts/slideLayout69.xml"/><Relationship Id="rId10" Type="http://schemas.openxmlformats.org/officeDocument/2006/relationships/theme" Target="../theme/theme8.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png"/><Relationship Id="rId5" Type="http://schemas.openxmlformats.org/officeDocument/2006/relationships/slideLayout" Target="../slideLayouts/slideLayout78.xml"/><Relationship Id="rId10" Type="http://schemas.openxmlformats.org/officeDocument/2006/relationships/theme" Target="../theme/theme9.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 </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26" name="fl"/>
          <p:cNvSpPr txBox="1"/>
          <p:nvPr/>
        </p:nvSpPr>
        <p:spPr>
          <a:xfrm>
            <a:off x="0" y="4963414"/>
            <a:ext cx="184731"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endParaRPr lang="en-US" sz="850" b="1" i="0" u="none" baseline="0" dirty="0" err="1" smtClean="0">
              <a:solidFill>
                <a:srgbClr val="7F7F7F"/>
              </a:solidFill>
              <a:latin typeface="museo sans for dell"/>
            </a:endParaRPr>
          </a:p>
        </p:txBody>
      </p:sp>
      <p:pic>
        <p:nvPicPr>
          <p:cNvPr id="17" name="Picture 16" descr="dell_gray_logo.png"/>
          <p:cNvPicPr>
            <a:picLocks noChangeAspect="1"/>
          </p:cNvPicPr>
          <p:nvPr/>
        </p:nvPicPr>
        <p:blipFill>
          <a:blip r:embed="rId14" cstate="screen"/>
          <a:stretch>
            <a:fillRect/>
          </a:stretch>
        </p:blipFill>
        <p:spPr bwMode="black">
          <a:xfrm>
            <a:off x="8414827" y="4463106"/>
            <a:ext cx="470835" cy="47083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242" r:id="rId1"/>
    <p:sldLayoutId id="2147484366"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32" r:id="rId11"/>
    <p:sldLayoutId id="2147484367" r:id="rId12"/>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9" name="fl"/>
          <p:cNvSpPr txBox="1"/>
          <p:nvPr/>
        </p:nvSpPr>
        <p:spPr>
          <a:xfrm>
            <a:off x="0" y="4963414"/>
            <a:ext cx="9144000" cy="210058"/>
          </a:xfrm>
          <a:prstGeom prst="rect">
            <a:avLst/>
          </a:prstGeom>
          <a:solidFill>
            <a:schemeClr val="accent6"/>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pic>
        <p:nvPicPr>
          <p:cNvPr id="7" name="Picture 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8" name="TextBox 7"/>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Tree>
    <p:extLst>
      <p:ext uri="{BB962C8B-B14F-4D97-AF65-F5344CB8AC3E}">
        <p14:creationId xmlns:p14="http://schemas.microsoft.com/office/powerpoint/2010/main" val="1276237706"/>
      </p:ext>
    </p:extLst>
  </p:cSld>
  <p:clrMap bg1="dk2" tx1="lt1" bg2="dk1" tx2="lt2" accent1="accent1" accent2="accent2" accent3="accent3" accent4="accent4" accent5="accent5" accent6="accent6" hlink="hlink" folHlink="folHlink"/>
  <p:sldLayoutIdLst>
    <p:sldLayoutId id="2147484365" r:id="rId1"/>
    <p:sldLayoutId id="2147484322" r:id="rId2"/>
    <p:sldLayoutId id="2147484323" r:id="rId3"/>
    <p:sldLayoutId id="2147484324" r:id="rId4"/>
    <p:sldLayoutId id="2147484325" r:id="rId5"/>
    <p:sldLayoutId id="2147484326" r:id="rId6"/>
    <p:sldLayoutId id="2147484327" r:id="rId7"/>
    <p:sldLayoutId id="2147484328" r:id="rId8"/>
    <p:sldLayoutId id="2147484364"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6"/>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7946"/>
            <a:ext cx="7955280"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7294" y="1280160"/>
            <a:ext cx="7955280"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title</a:t>
            </a:r>
          </a:p>
          <a:p>
            <a:pPr lvl="1"/>
            <a:r>
              <a:rPr lang="en-US" dirty="0" smtClean="0"/>
              <a:t>Second level</a:t>
            </a:r>
          </a:p>
          <a:p>
            <a:pPr lvl="2"/>
            <a:r>
              <a:rPr lang="en-US" dirty="0" smtClean="0"/>
              <a:t>Third level</a:t>
            </a:r>
          </a:p>
        </p:txBody>
      </p:sp>
      <p:sp>
        <p:nvSpPr>
          <p:cNvPr id="15" name="TextBox 14" hidden="1"/>
          <p:cNvSpPr txBox="1"/>
          <p:nvPr/>
        </p:nvSpPr>
        <p:spPr>
          <a:xfrm>
            <a:off x="1895476" y="4823848"/>
            <a:ext cx="649537" cy="138499"/>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B8D0290F-9E23-41BA-BCF9-EF3BA4816832}" type="datetime1">
              <a:rPr lang="en-US" sz="1000" smtClean="0">
                <a:solidFill>
                  <a:schemeClr val="tx2"/>
                </a:solidFill>
                <a:latin typeface="+mn-lt"/>
              </a:rPr>
              <a:pPr>
                <a:lnSpc>
                  <a:spcPct val="90000"/>
                </a:lnSpc>
                <a:spcBef>
                  <a:spcPts val="600"/>
                </a:spcBef>
                <a:spcAft>
                  <a:spcPts val="0"/>
                </a:spcAft>
                <a:buClr>
                  <a:schemeClr val="bg1"/>
                </a:buClr>
              </a:pPr>
              <a:t>4/5/2016</a:t>
            </a:fld>
            <a:endParaRPr lang="en-US" sz="1000" dirty="0" smtClean="0">
              <a:solidFill>
                <a:schemeClr val="tx2"/>
              </a:solidFill>
              <a:latin typeface="+mn-lt"/>
            </a:endParaRPr>
          </a:p>
        </p:txBody>
      </p:sp>
      <p:sp>
        <p:nvSpPr>
          <p:cNvPr id="2" name="fl"/>
          <p:cNvSpPr txBox="1"/>
          <p:nvPr/>
        </p:nvSpPr>
        <p:spPr>
          <a:xfrm>
            <a:off x="0" y="4963414"/>
            <a:ext cx="9144000" cy="210058"/>
          </a:xfrm>
          <a:prstGeom prst="rect">
            <a:avLst/>
          </a:prstGeom>
          <a:no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
        <p:nvSpPr>
          <p:cNvPr id="10" name="TextBox 9"/>
          <p:cNvSpPr txBox="1"/>
          <p:nvPr/>
        </p:nvSpPr>
        <p:spPr>
          <a:xfrm>
            <a:off x="290513" y="4797245"/>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tx2"/>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tx2"/>
              </a:solidFill>
              <a:latin typeface="+mn-lt"/>
              <a:ea typeface="+mn-ea"/>
              <a:cs typeface="+mn-cs"/>
            </a:endParaRPr>
          </a:p>
        </p:txBody>
      </p:sp>
      <p:pic>
        <p:nvPicPr>
          <p:cNvPr id="14" name="Picture 13" descr="dell_white_logo.png"/>
          <p:cNvPicPr>
            <a:picLocks noChangeAspect="1"/>
          </p:cNvPicPr>
          <p:nvPr/>
        </p:nvPicPr>
        <p:blipFill>
          <a:blip r:embed="rId9" cstate="screen"/>
          <a:stretch>
            <a:fillRect/>
          </a:stretch>
        </p:blipFill>
        <p:spPr bwMode="black">
          <a:xfrm>
            <a:off x="8426829" y="4448704"/>
            <a:ext cx="475126" cy="475126"/>
          </a:xfrm>
          <a:prstGeom prst="rect">
            <a:avLst/>
          </a:prstGeom>
        </p:spPr>
      </p:pic>
    </p:spTree>
    <p:extLst>
      <p:ext uri="{BB962C8B-B14F-4D97-AF65-F5344CB8AC3E}">
        <p14:creationId xmlns:p14="http://schemas.microsoft.com/office/powerpoint/2010/main" val="996685686"/>
      </p:ext>
    </p:extLst>
  </p:cSld>
  <p:clrMap bg1="dk2" tx1="lt1" bg2="dk1" tx2="lt2" accent1="accent1" accent2="accent2" accent3="accent3" accent4="accent4" accent5="accent5" accent6="accent6" hlink="hlink" folHlink="folHlink"/>
  <p:sldLayoutIdLst>
    <p:sldLayoutId id="2147484168" r:id="rId1"/>
    <p:sldLayoutId id="2147484163" r:id="rId2"/>
    <p:sldLayoutId id="2147484164" r:id="rId3"/>
    <p:sldLayoutId id="2147484165" r:id="rId4"/>
    <p:sldLayoutId id="2147484166" r:id="rId5"/>
    <p:sldLayoutId id="2147484167" r:id="rId6"/>
    <p:sldLayoutId id="2147484169" r:id="rId7"/>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tx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40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200" baseline="0">
          <a:solidFill>
            <a:schemeClr val="tx2"/>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tx2"/>
        </a:buClr>
        <a:buFont typeface="Museo Sans For Dell" pitchFamily="2" charset="0"/>
        <a:buChar char="–"/>
        <a:defRPr sz="10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16772283"/>
      </p:ext>
    </p:extLst>
  </p:cSld>
  <p:clrMap bg1="dk2" tx1="lt1" bg2="dk1" tx2="lt2" accent1="accent1" accent2="accent2" accent3="accent3" accent4="accent4" accent5="accent5" accent6="accent6" hlink="hlink" folHlink="folHlink"/>
  <p:sldLayoutIdLst>
    <p:sldLayoutId id="2147484351" r:id="rId1"/>
    <p:sldLayoutId id="2147484258" r:id="rId2"/>
    <p:sldLayoutId id="2147484259" r:id="rId3"/>
    <p:sldLayoutId id="2147484260" r:id="rId4"/>
    <p:sldLayoutId id="2147484261" r:id="rId5"/>
    <p:sldLayoutId id="2147484262" r:id="rId6"/>
    <p:sldLayoutId id="2147484263" r:id="rId7"/>
    <p:sldLayoutId id="2147484264" r:id="rId8"/>
    <p:sldLayoutId id="214748435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rgbClr val="AAAAAA"/>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450389760"/>
      </p:ext>
    </p:extLst>
  </p:cSld>
  <p:clrMap bg1="dk2" tx1="lt1" bg2="dk1" tx2="lt2" accent1="accent1" accent2="accent2" accent3="accent3" accent4="accent4" accent5="accent5" accent6="accent6" hlink="hlink" folHlink="folHlink"/>
  <p:sldLayoutIdLst>
    <p:sldLayoutId id="2147484352" r:id="rId1"/>
    <p:sldLayoutId id="2147484266" r:id="rId2"/>
    <p:sldLayoutId id="2147484267" r:id="rId3"/>
    <p:sldLayoutId id="2147484268" r:id="rId4"/>
    <p:sldLayoutId id="2147484269" r:id="rId5"/>
    <p:sldLayoutId id="2147484270" r:id="rId6"/>
    <p:sldLayoutId id="2147484271" r:id="rId7"/>
    <p:sldLayoutId id="2147484272" r:id="rId8"/>
    <p:sldLayoutId id="214748435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rgbClr val="AAAAAA"/>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rgbClr val="002060"/>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2803440583"/>
      </p:ext>
    </p:extLst>
  </p:cSld>
  <p:clrMap bg1="dk2" tx1="lt1" bg2="dk1" tx2="lt2" accent1="accent1" accent2="accent2" accent3="accent3" accent4="accent4" accent5="accent5" accent6="accent6" hlink="hlink" folHlink="folHlink"/>
  <p:sldLayoutIdLst>
    <p:sldLayoutId id="2147484354" r:id="rId1"/>
    <p:sldLayoutId id="2147484274" r:id="rId2"/>
    <p:sldLayoutId id="2147484275" r:id="rId3"/>
    <p:sldLayoutId id="2147484276" r:id="rId4"/>
    <p:sldLayoutId id="2147484277" r:id="rId5"/>
    <p:sldLayoutId id="2147484278" r:id="rId6"/>
    <p:sldLayoutId id="2147484279" r:id="rId7"/>
    <p:sldLayoutId id="2147484280" r:id="rId8"/>
    <p:sldLayoutId id="2147484355"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rgbClr val="74CAC7"/>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3675758542"/>
      </p:ext>
    </p:extLst>
  </p:cSld>
  <p:clrMap bg1="dk2" tx1="lt1" bg2="dk1" tx2="lt2" accent1="accent1" accent2="accent2" accent3="accent3" accent4="accent4" accent5="accent5" accent6="accent6" hlink="hlink" folHlink="folHlink"/>
  <p:sldLayoutIdLst>
    <p:sldLayoutId id="2147484357" r:id="rId1"/>
    <p:sldLayoutId id="2147484282" r:id="rId2"/>
    <p:sldLayoutId id="2147484283" r:id="rId3"/>
    <p:sldLayoutId id="2147484284" r:id="rId4"/>
    <p:sldLayoutId id="2147484285" r:id="rId5"/>
    <p:sldLayoutId id="2147484286" r:id="rId6"/>
    <p:sldLayoutId id="2147484287" r:id="rId7"/>
    <p:sldLayoutId id="2147484288" r:id="rId8"/>
    <p:sldLayoutId id="2147484356"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accent3"/>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002690004"/>
      </p:ext>
    </p:extLst>
  </p:cSld>
  <p:clrMap bg1="dk2" tx1="lt1" bg2="dk1" tx2="lt2" accent1="accent1" accent2="accent2" accent3="accent3" accent4="accent4" accent5="accent5" accent6="accent6" hlink="hlink" folHlink="folHlink"/>
  <p:sldLayoutIdLst>
    <p:sldLayoutId id="2147484359" r:id="rId1"/>
    <p:sldLayoutId id="2147484290" r:id="rId2"/>
    <p:sldLayoutId id="2147484291" r:id="rId3"/>
    <p:sldLayoutId id="2147484292" r:id="rId4"/>
    <p:sldLayoutId id="2147484293" r:id="rId5"/>
    <p:sldLayoutId id="2147484294" r:id="rId6"/>
    <p:sldLayoutId id="2147484295" r:id="rId7"/>
    <p:sldLayoutId id="2147484296" r:id="rId8"/>
    <p:sldLayoutId id="2147484358"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3"/>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accent4"/>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379995058"/>
      </p:ext>
    </p:extLst>
  </p:cSld>
  <p:clrMap bg1="dk2" tx1="lt1" bg2="dk1" tx2="lt2" accent1="accent1" accent2="accent2" accent3="accent3" accent4="accent4" accent5="accent5" accent6="accent6" hlink="hlink" folHlink="folHlink"/>
  <p:sldLayoutIdLst>
    <p:sldLayoutId id="2147484361" r:id="rId1"/>
    <p:sldLayoutId id="2147484298" r:id="rId2"/>
    <p:sldLayoutId id="2147484299" r:id="rId3"/>
    <p:sldLayoutId id="2147484300" r:id="rId4"/>
    <p:sldLayoutId id="2147484301" r:id="rId5"/>
    <p:sldLayoutId id="2147484302" r:id="rId6"/>
    <p:sldLayoutId id="2147484303" r:id="rId7"/>
    <p:sldLayoutId id="2147484304" r:id="rId8"/>
    <p:sldLayoutId id="214748436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4"/>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0"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274320"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4/5/2016</a:t>
            </a:fld>
            <a:endParaRPr lang="en-US" sz="900" dirty="0" smtClean="0">
              <a:solidFill>
                <a:schemeClr val="bg2">
                  <a:lumMod val="50000"/>
                  <a:lumOff val="50000"/>
                </a:schemeClr>
              </a:solidFill>
              <a:latin typeface="+mn-lt"/>
            </a:endParaRPr>
          </a:p>
        </p:txBody>
      </p:sp>
      <p:pic>
        <p:nvPicPr>
          <p:cNvPr id="17" name="Picture 16" descr="dell_gray_logo.png"/>
          <p:cNvPicPr>
            <a:picLocks noChangeAspect="1"/>
          </p:cNvPicPr>
          <p:nvPr/>
        </p:nvPicPr>
        <p:blipFill>
          <a:blip r:embed="rId11" cstate="screen"/>
          <a:stretch>
            <a:fillRect/>
          </a:stretch>
        </p:blipFill>
        <p:spPr bwMode="black">
          <a:xfrm>
            <a:off x="8414827" y="4463106"/>
            <a:ext cx="470835" cy="470835"/>
          </a:xfrm>
          <a:prstGeom prst="rect">
            <a:avLst/>
          </a:prstGeom>
        </p:spPr>
      </p:pic>
      <p:sp>
        <p:nvSpPr>
          <p:cNvPr id="9" name="fl"/>
          <p:cNvSpPr txBox="1"/>
          <p:nvPr/>
        </p:nvSpPr>
        <p:spPr>
          <a:xfrm>
            <a:off x="0" y="4963414"/>
            <a:ext cx="9144000" cy="210058"/>
          </a:xfrm>
          <a:prstGeom prst="rect">
            <a:avLst/>
          </a:prstGeom>
          <a:solidFill>
            <a:schemeClr val="accent5"/>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2730904318"/>
      </p:ext>
    </p:extLst>
  </p:cSld>
  <p:clrMap bg1="dk2" tx1="lt1" bg2="dk1" tx2="lt2" accent1="accent1" accent2="accent2" accent3="accent3" accent4="accent4" accent5="accent5" accent6="accent6" hlink="hlink" folHlink="folHlink"/>
  <p:sldLayoutIdLst>
    <p:sldLayoutId id="2147484362" r:id="rId1"/>
    <p:sldLayoutId id="2147484314" r:id="rId2"/>
    <p:sldLayoutId id="2147484315" r:id="rId3"/>
    <p:sldLayoutId id="2147484316" r:id="rId4"/>
    <p:sldLayoutId id="2147484317" r:id="rId5"/>
    <p:sldLayoutId id="2147484318" r:id="rId6"/>
    <p:sldLayoutId id="2147484319" r:id="rId7"/>
    <p:sldLayoutId id="2147484320" r:id="rId8"/>
    <p:sldLayoutId id="214748436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5"/>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rot="16200000">
            <a:off x="3443968" y="-1215120"/>
            <a:ext cx="3540580" cy="7859487"/>
          </a:xfrm>
          <a:prstGeom prst="round2SameRect">
            <a:avLst>
              <a:gd name="adj1" fmla="val 3600"/>
              <a:gd name="adj2" fmla="val 0"/>
            </a:avLst>
          </a:prstGeom>
          <a:solidFill>
            <a:srgbClr val="0085C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3" name="Text Placeholder 2"/>
          <p:cNvSpPr>
            <a:spLocks noGrp="1"/>
          </p:cNvSpPr>
          <p:nvPr>
            <p:ph type="body" sz="quarter" idx="11"/>
          </p:nvPr>
        </p:nvSpPr>
        <p:spPr>
          <a:xfrm>
            <a:off x="1526674" y="1126671"/>
            <a:ext cx="6384478" cy="3218543"/>
          </a:xfrm>
        </p:spPr>
        <p:txBody>
          <a:bodyPr>
            <a:normAutofit/>
          </a:bodyPr>
          <a:lstStyle/>
          <a:p>
            <a:r>
              <a:rPr lang="en-US" sz="4400" dirty="0" smtClean="0">
                <a:latin typeface="Calibri" panose="020F0502020204030204" pitchFamily="34" charset="0"/>
              </a:rPr>
              <a:t>Dat2 Final Project</a:t>
            </a:r>
            <a:endParaRPr lang="en-US" sz="4400" dirty="0">
              <a:latin typeface="Calibri" panose="020F0502020204030204" pitchFamily="34" charset="0"/>
            </a:endParaRPr>
          </a:p>
          <a:p>
            <a:r>
              <a:rPr lang="en-US" sz="3200" dirty="0">
                <a:latin typeface="Calibri" panose="020F0502020204030204" pitchFamily="34" charset="0"/>
              </a:rPr>
              <a:t>	</a:t>
            </a:r>
            <a:r>
              <a:rPr lang="en-US" sz="3200" dirty="0" smtClean="0">
                <a:latin typeface="Calibri" panose="020F0502020204030204" pitchFamily="34" charset="0"/>
              </a:rPr>
              <a:t>Part </a:t>
            </a:r>
            <a:r>
              <a:rPr lang="en-US" sz="3200" dirty="0" smtClean="0">
                <a:latin typeface="Calibri" panose="020F0502020204030204" pitchFamily="34" charset="0"/>
              </a:rPr>
              <a:t>2: Experimental </a:t>
            </a:r>
            <a:r>
              <a:rPr lang="en-US" sz="3200" dirty="0" err="1" smtClean="0">
                <a:latin typeface="Calibri" panose="020F0502020204030204" pitchFamily="34" charset="0"/>
              </a:rPr>
              <a:t>Writeup</a:t>
            </a:r>
            <a:endParaRPr lang="en-US" sz="3200" dirty="0">
              <a:latin typeface="Calibri" panose="020F0502020204030204" pitchFamily="34" charset="0"/>
            </a:endParaRPr>
          </a:p>
          <a:p>
            <a:endParaRPr lang="en-US" sz="3200" dirty="0" smtClean="0">
              <a:latin typeface="Calibri" panose="020F0502020204030204" pitchFamily="34" charset="0"/>
            </a:endParaRPr>
          </a:p>
          <a:p>
            <a:endParaRPr lang="en-US" sz="1600" dirty="0" smtClean="0">
              <a:latin typeface="Calibri" panose="020F0502020204030204" pitchFamily="34" charset="0"/>
            </a:endParaRPr>
          </a:p>
          <a:p>
            <a:pPr>
              <a:lnSpc>
                <a:spcPct val="110000"/>
              </a:lnSpc>
              <a:spcBef>
                <a:spcPts val="0"/>
              </a:spcBef>
            </a:pPr>
            <a:r>
              <a:rPr lang="en-US" sz="1800" dirty="0" smtClean="0">
                <a:latin typeface="Calibri" panose="020F0502020204030204" pitchFamily="34" charset="0"/>
              </a:rPr>
              <a:t>Zane Harris</a:t>
            </a:r>
          </a:p>
          <a:p>
            <a:pPr>
              <a:lnSpc>
                <a:spcPct val="110000"/>
              </a:lnSpc>
              <a:spcBef>
                <a:spcPts val="0"/>
              </a:spcBef>
            </a:pPr>
            <a:r>
              <a:rPr lang="en-US" sz="1800" dirty="0" smtClean="0">
                <a:latin typeface="Calibri" panose="020F0502020204030204" pitchFamily="34" charset="0"/>
              </a:rPr>
              <a:t>April 2016</a:t>
            </a:r>
            <a:endParaRPr lang="en-US" sz="1800" dirty="0" smtClean="0">
              <a:latin typeface="Calibri" panose="020F0502020204030204" pitchFamily="34" charset="0"/>
            </a:endParaRPr>
          </a:p>
          <a:p>
            <a:endParaRPr lang="en-US" sz="1200" dirty="0">
              <a:latin typeface="Calibri" panose="020F0502020204030204" pitchFamily="34" charset="0"/>
            </a:endParaRPr>
          </a:p>
          <a:p>
            <a:endParaRPr lang="en-US" sz="1600" dirty="0">
              <a:latin typeface="Calibri" panose="020F0502020204030204" pitchFamily="34" charset="0"/>
            </a:endParaRPr>
          </a:p>
        </p:txBody>
      </p:sp>
      <p:sp>
        <p:nvSpPr>
          <p:cNvPr id="2" name="Oval 1"/>
          <p:cNvSpPr/>
          <p:nvPr/>
        </p:nvSpPr>
        <p:spPr>
          <a:xfrm>
            <a:off x="8284028" y="103415"/>
            <a:ext cx="723899" cy="647701"/>
          </a:xfrm>
          <a:prstGeom prst="ellipse">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Tree>
    <p:extLst>
      <p:ext uri="{BB962C8B-B14F-4D97-AF65-F5344CB8AC3E}">
        <p14:creationId xmlns:p14="http://schemas.microsoft.com/office/powerpoint/2010/main" val="279089782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8760" y="3032092"/>
            <a:ext cx="3610590" cy="2041558"/>
            <a:chOff x="49263" y="2918818"/>
            <a:chExt cx="3305173" cy="1335253"/>
          </a:xfrm>
        </p:grpSpPr>
        <p:sp>
          <p:nvSpPr>
            <p:cNvPr id="32" name="Freeform 5"/>
            <p:cNvSpPr>
              <a:spLocks/>
            </p:cNvSpPr>
            <p:nvPr/>
          </p:nvSpPr>
          <p:spPr bwMode="auto">
            <a:xfrm>
              <a:off x="125461" y="3002463"/>
              <a:ext cx="3228975" cy="1251608"/>
            </a:xfrm>
            <a:prstGeom prst="rect">
              <a:avLst/>
            </a:prstGeom>
            <a:solidFill>
              <a:schemeClr val="tx1">
                <a:lumMod val="50000"/>
              </a:schemeClr>
            </a:solid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00" kern="0" dirty="0" smtClean="0">
                  <a:solidFill>
                    <a:schemeClr val="bg2"/>
                  </a:solidFill>
                  <a:latin typeface="Calibri" panose="020F0502020204030204" pitchFamily="34" charset="0"/>
                </a:rPr>
                <a:t>Employees will be more likely to voluntarily maintain employment when they see incremental salary increases, receive rewards/recognition, and have opportunities to make lateral and promotional movements. </a:t>
              </a:r>
              <a:endParaRPr kumimoji="0" lang="en-US" sz="1000" b="0" i="0" u="none" strike="noStrike" kern="0" cap="none" spc="0" normalizeH="0" baseline="0" noProof="0" dirty="0">
                <a:ln>
                  <a:noFill/>
                </a:ln>
                <a:solidFill>
                  <a:schemeClr val="bg2"/>
                </a:solidFill>
                <a:effectLst/>
                <a:uLnTx/>
                <a:uFillTx/>
                <a:latin typeface="Calibri" panose="020F0502020204030204" pitchFamily="34" charset="0"/>
              </a:endParaRPr>
            </a:p>
          </p:txBody>
        </p:sp>
        <p:sp>
          <p:nvSpPr>
            <p:cNvPr id="19" name="Freeform 5"/>
            <p:cNvSpPr>
              <a:spLocks/>
            </p:cNvSpPr>
            <p:nvPr/>
          </p:nvSpPr>
          <p:spPr bwMode="auto">
            <a:xfrm>
              <a:off x="49263" y="2918818"/>
              <a:ext cx="3228975" cy="1251608"/>
            </a:xfrm>
            <a:prstGeom prst="rect">
              <a:avLst/>
            </a:prstGeom>
            <a:solidFill>
              <a:schemeClr val="tx1"/>
            </a:solidFill>
            <a:ln w="3" cap="flat">
              <a:solidFill>
                <a:schemeClr val="tx1">
                  <a:lumMod val="50000"/>
                </a:schemeClr>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900" kern="0" dirty="0" smtClean="0">
                  <a:solidFill>
                    <a:schemeClr val="bg2"/>
                  </a:solidFill>
                  <a:latin typeface="Calibri" panose="020F0502020204030204" pitchFamily="34" charset="0"/>
                </a:rPr>
                <a:t>Employees will be more likely to voluntarily maintain employment when they receive incremental salary increases, receive rewards/recognition, and have promotional and lateral movement opportunities. Additionally, there will be a limit to the effects of (and possibly negative relationship to) rewards/recognition and movement opportunities when they are not accompanied by significant pay increases within certain amounts of time.</a:t>
              </a:r>
              <a:endParaRPr kumimoji="0" lang="en-US" sz="900" b="0" i="0" u="none" strike="noStrike" kern="0" cap="none" spc="0" normalizeH="0" baseline="0" noProof="0" dirty="0">
                <a:ln>
                  <a:noFill/>
                </a:ln>
                <a:solidFill>
                  <a:schemeClr val="bg2"/>
                </a:solidFill>
                <a:effectLst/>
                <a:uLnTx/>
                <a:uFillTx/>
                <a:latin typeface="Calibri" panose="020F0502020204030204" pitchFamily="34" charset="0"/>
              </a:endParaRPr>
            </a:p>
          </p:txBody>
        </p:sp>
      </p:grpSp>
      <p:sp>
        <p:nvSpPr>
          <p:cNvPr id="24" name="Title 1"/>
          <p:cNvSpPr>
            <a:spLocks noGrp="1"/>
          </p:cNvSpPr>
          <p:nvPr>
            <p:ph type="title"/>
          </p:nvPr>
        </p:nvSpPr>
        <p:spPr>
          <a:xfrm>
            <a:off x="169055" y="2628300"/>
            <a:ext cx="2333399" cy="597946"/>
          </a:xfrm>
        </p:spPr>
        <p:txBody>
          <a:bodyPr>
            <a:normAutofit/>
          </a:bodyPr>
          <a:lstStyle/>
          <a:p>
            <a:r>
              <a:rPr lang="en-US" dirty="0" smtClean="0">
                <a:solidFill>
                  <a:schemeClr val="tx1">
                    <a:lumMod val="50000"/>
                  </a:schemeClr>
                </a:solidFill>
                <a:latin typeface="Calibri" panose="020F0502020204030204" pitchFamily="34" charset="0"/>
              </a:rPr>
              <a:t>Hypothesis</a:t>
            </a:r>
            <a:endParaRPr lang="en-US" dirty="0">
              <a:solidFill>
                <a:schemeClr val="tx1">
                  <a:lumMod val="50000"/>
                </a:schemeClr>
              </a:solidFill>
              <a:latin typeface="Calibri" panose="020F0502020204030204" pitchFamily="34" charset="0"/>
            </a:endParaRPr>
          </a:p>
        </p:txBody>
      </p:sp>
      <p:grpSp>
        <p:nvGrpSpPr>
          <p:cNvPr id="34" name="Group 33"/>
          <p:cNvGrpSpPr/>
          <p:nvPr/>
        </p:nvGrpSpPr>
        <p:grpSpPr>
          <a:xfrm>
            <a:off x="78760" y="388841"/>
            <a:ext cx="4027387" cy="2058474"/>
            <a:chOff x="49263" y="2918817"/>
            <a:chExt cx="3305173" cy="1604064"/>
          </a:xfrm>
        </p:grpSpPr>
        <p:sp>
          <p:nvSpPr>
            <p:cNvPr id="35" name="Freeform 5"/>
            <p:cNvSpPr>
              <a:spLocks/>
            </p:cNvSpPr>
            <p:nvPr/>
          </p:nvSpPr>
          <p:spPr bwMode="auto">
            <a:xfrm>
              <a:off x="125461" y="3002462"/>
              <a:ext cx="3228975" cy="1520419"/>
            </a:xfrm>
            <a:prstGeom prst="rect">
              <a:avLst/>
            </a:prstGeom>
            <a:solidFill>
              <a:schemeClr val="bg1"/>
            </a:solid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50" kern="0" dirty="0" smtClean="0">
                  <a:solidFill>
                    <a:schemeClr val="bg2"/>
                  </a:solidFill>
                  <a:latin typeface="Calibri" panose="020F0502020204030204" pitchFamily="34" charset="0"/>
                </a:rPr>
                <a:t>Employees will be more likely to voluntarily maintain employment when they see incremental salary increases, receive rewards/recognition, and have opportunities to make lateral and promotional movements. </a:t>
              </a:r>
              <a:endParaRPr kumimoji="0" lang="en-US" sz="1050" i="0" u="none" strike="noStrike" kern="0" cap="none" spc="0" normalizeH="0" baseline="0" noProof="0" dirty="0">
                <a:ln>
                  <a:noFill/>
                </a:ln>
                <a:solidFill>
                  <a:schemeClr val="bg2"/>
                </a:solidFill>
                <a:effectLst/>
                <a:uLnTx/>
                <a:uFillTx/>
                <a:latin typeface="Calibri" panose="020F0502020204030204" pitchFamily="34" charset="0"/>
              </a:endParaRPr>
            </a:p>
          </p:txBody>
        </p:sp>
        <p:sp>
          <p:nvSpPr>
            <p:cNvPr id="36" name="Freeform 5"/>
            <p:cNvSpPr>
              <a:spLocks/>
            </p:cNvSpPr>
            <p:nvPr/>
          </p:nvSpPr>
          <p:spPr bwMode="auto">
            <a:xfrm>
              <a:off x="49263" y="2918817"/>
              <a:ext cx="3228975" cy="1514961"/>
            </a:xfrm>
            <a:prstGeom prst="rect">
              <a:avLst/>
            </a:prstGeom>
            <a:solidFill>
              <a:schemeClr val="tx1"/>
            </a:solidFill>
            <a:ln w="3"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900" kern="0" dirty="0" smtClean="0">
                  <a:solidFill>
                    <a:schemeClr val="bg2"/>
                  </a:solidFill>
                  <a:latin typeface="Calibri" panose="020F0502020204030204" pitchFamily="34" charset="0"/>
                </a:rPr>
                <a:t>Current efforts to decrease voluntary attrition are highly influenced by human bias and could be better informed by data. Managers across the company are not informed on potential flight risk and therefore cannot be proactive in retaining top performers. </a:t>
              </a:r>
              <a:endParaRPr lang="en-US" sz="900" kern="0" dirty="0" smtClean="0">
                <a:solidFill>
                  <a:schemeClr val="bg2"/>
                </a:solidFill>
                <a:latin typeface="Calibri" panose="020F050202020403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endParaRPr lang="en-US" sz="900" kern="0" dirty="0">
                <a:solidFill>
                  <a:schemeClr val="bg2"/>
                </a:solidFill>
                <a:latin typeface="Calibri" panose="020F050202020403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lang="en-US" sz="900" kern="0" dirty="0" smtClean="0">
                  <a:solidFill>
                    <a:schemeClr val="bg2"/>
                  </a:solidFill>
                  <a:latin typeface="Calibri" panose="020F0502020204030204" pitchFamily="34" charset="0"/>
                </a:rPr>
                <a:t>The aim of this project is to assign a flight </a:t>
              </a:r>
              <a:r>
                <a:rPr lang="en-US" sz="900" kern="0" dirty="0" smtClean="0">
                  <a:solidFill>
                    <a:schemeClr val="bg2"/>
                  </a:solidFill>
                  <a:latin typeface="Calibri" panose="020F0502020204030204" pitchFamily="34" charset="0"/>
                </a:rPr>
                <a:t>risk probability </a:t>
              </a:r>
              <a:r>
                <a:rPr lang="en-US" sz="900" kern="0" dirty="0" smtClean="0">
                  <a:solidFill>
                    <a:schemeClr val="bg2"/>
                  </a:solidFill>
                  <a:latin typeface="Calibri" panose="020F0502020204030204" pitchFamily="34" charset="0"/>
                </a:rPr>
                <a:t>to </a:t>
              </a:r>
              <a:r>
                <a:rPr lang="en-US" sz="900" kern="0" dirty="0" smtClean="0">
                  <a:solidFill>
                    <a:schemeClr val="bg2"/>
                  </a:solidFill>
                  <a:latin typeface="Calibri" panose="020F0502020204030204" pitchFamily="34" charset="0"/>
                </a:rPr>
                <a:t>existing employees </a:t>
              </a:r>
              <a:r>
                <a:rPr lang="en-US" sz="900" kern="0" dirty="0" smtClean="0">
                  <a:solidFill>
                    <a:schemeClr val="bg2"/>
                  </a:solidFill>
                  <a:latin typeface="Calibri" panose="020F0502020204030204" pitchFamily="34" charset="0"/>
                </a:rPr>
                <a:t>for implementation during FY17</a:t>
              </a:r>
              <a:r>
                <a:rPr lang="en-US" sz="900" kern="0" dirty="0" smtClean="0">
                  <a:solidFill>
                    <a:schemeClr val="bg2"/>
                  </a:solidFill>
                  <a:latin typeface="Calibri" panose="020F0502020204030204" pitchFamily="34" charset="0"/>
                </a:rPr>
                <a:t>. A</a:t>
              </a:r>
              <a:r>
                <a:rPr lang="en-US" sz="900" kern="0" dirty="0" smtClean="0">
                  <a:solidFill>
                    <a:schemeClr val="bg2"/>
                  </a:solidFill>
                  <a:latin typeface="Calibri" panose="020F0502020204030204" pitchFamily="34" charset="0"/>
                </a:rPr>
                <a:t> </a:t>
              </a:r>
              <a:r>
                <a:rPr lang="en-US" sz="900" kern="0" dirty="0" smtClean="0">
                  <a:solidFill>
                    <a:schemeClr val="bg2"/>
                  </a:solidFill>
                  <a:latin typeface="Calibri" panose="020F0502020204030204" pitchFamily="34" charset="0"/>
                </a:rPr>
                <a:t>36 </a:t>
              </a:r>
              <a:r>
                <a:rPr lang="en-US" sz="900" kern="0" dirty="0" smtClean="0">
                  <a:solidFill>
                    <a:schemeClr val="bg2"/>
                  </a:solidFill>
                  <a:latin typeface="Calibri" panose="020F0502020204030204" pitchFamily="34" charset="0"/>
                </a:rPr>
                <a:t>month “ops roster” includes </a:t>
              </a:r>
              <a:r>
                <a:rPr lang="en-US" sz="900" kern="0" dirty="0" smtClean="0">
                  <a:solidFill>
                    <a:schemeClr val="bg2"/>
                  </a:solidFill>
                  <a:latin typeface="Calibri" panose="020F0502020204030204" pitchFamily="34" charset="0"/>
                </a:rPr>
                <a:t>historical </a:t>
              </a:r>
              <a:r>
                <a:rPr lang="en-US" sz="900" kern="0" dirty="0" smtClean="0">
                  <a:solidFill>
                    <a:schemeClr val="bg2"/>
                  </a:solidFill>
                  <a:latin typeface="Calibri" panose="020F0502020204030204" pitchFamily="34" charset="0"/>
                </a:rPr>
                <a:t>employee data. This probability / prediction will </a:t>
              </a:r>
              <a:r>
                <a:rPr lang="en-US" sz="900" kern="0" dirty="0" smtClean="0">
                  <a:solidFill>
                    <a:schemeClr val="bg2"/>
                  </a:solidFill>
                  <a:latin typeface="Calibri" panose="020F0502020204030204" pitchFamily="34" charset="0"/>
                </a:rPr>
                <a:t>help managers decide how </a:t>
              </a:r>
              <a:r>
                <a:rPr lang="en-US" sz="900" kern="0" dirty="0" smtClean="0">
                  <a:solidFill>
                    <a:schemeClr val="bg2"/>
                  </a:solidFill>
                  <a:latin typeface="Calibri" panose="020F0502020204030204" pitchFamily="34" charset="0"/>
                </a:rPr>
                <a:t>best to spend </a:t>
              </a:r>
              <a:r>
                <a:rPr lang="en-US" sz="900" kern="0" dirty="0" smtClean="0">
                  <a:solidFill>
                    <a:schemeClr val="bg2"/>
                  </a:solidFill>
                  <a:latin typeface="Calibri" panose="020F0502020204030204" pitchFamily="34" charset="0"/>
                </a:rPr>
                <a:t>limited budget so </a:t>
              </a:r>
              <a:r>
                <a:rPr lang="en-US" sz="900" kern="0" dirty="0" smtClean="0">
                  <a:solidFill>
                    <a:schemeClr val="bg2"/>
                  </a:solidFill>
                  <a:latin typeface="Calibri" panose="020F0502020204030204" pitchFamily="34" charset="0"/>
                </a:rPr>
                <a:t>that top performers are more likely to stay and underperformers experience </a:t>
              </a:r>
              <a:r>
                <a:rPr lang="en-US" sz="900" kern="0" dirty="0" smtClean="0">
                  <a:solidFill>
                    <a:schemeClr val="bg2"/>
                  </a:solidFill>
                  <a:latin typeface="Calibri" panose="020F0502020204030204" pitchFamily="34" charset="0"/>
                </a:rPr>
                <a:t>natural </a:t>
              </a:r>
              <a:r>
                <a:rPr lang="en-US" sz="900" kern="0" dirty="0" smtClean="0">
                  <a:solidFill>
                    <a:schemeClr val="bg2"/>
                  </a:solidFill>
                  <a:latin typeface="Calibri" panose="020F0502020204030204" pitchFamily="34" charset="0"/>
                </a:rPr>
                <a:t>attrition. </a:t>
              </a:r>
              <a:endParaRPr kumimoji="0" lang="en-US" sz="900" i="0" u="none" strike="noStrike" kern="0" cap="none" spc="0" normalizeH="0" baseline="0" noProof="0" dirty="0">
                <a:ln>
                  <a:noFill/>
                </a:ln>
                <a:solidFill>
                  <a:schemeClr val="bg2"/>
                </a:solidFill>
                <a:effectLst/>
                <a:uLnTx/>
                <a:uFillTx/>
                <a:latin typeface="Calibri" panose="020F0502020204030204" pitchFamily="34" charset="0"/>
              </a:endParaRPr>
            </a:p>
          </p:txBody>
        </p:sp>
      </p:grpSp>
      <p:sp>
        <p:nvSpPr>
          <p:cNvPr id="37" name="Title 1"/>
          <p:cNvSpPr txBox="1">
            <a:spLocks/>
          </p:cNvSpPr>
          <p:nvPr/>
        </p:nvSpPr>
        <p:spPr bwMode="auto">
          <a:xfrm>
            <a:off x="78760" y="10723"/>
            <a:ext cx="3495695"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smtClean="0">
                <a:latin typeface="Calibri" panose="020F0502020204030204" pitchFamily="34" charset="0"/>
              </a:rPr>
              <a:t>Problem Statement</a:t>
            </a:r>
            <a:endParaRPr lang="en-US" kern="0" dirty="0">
              <a:latin typeface="Calibri" panose="020F0502020204030204" pitchFamily="34" charset="0"/>
            </a:endParaRPr>
          </a:p>
        </p:txBody>
      </p:sp>
      <p:grpSp>
        <p:nvGrpSpPr>
          <p:cNvPr id="30" name="Group 29"/>
          <p:cNvGrpSpPr/>
          <p:nvPr/>
        </p:nvGrpSpPr>
        <p:grpSpPr>
          <a:xfrm>
            <a:off x="3857561" y="3032092"/>
            <a:ext cx="5229290" cy="2041558"/>
            <a:chOff x="49263" y="2918817"/>
            <a:chExt cx="3305173" cy="1604064"/>
          </a:xfrm>
        </p:grpSpPr>
        <p:sp>
          <p:nvSpPr>
            <p:cNvPr id="31" name="Freeform 5"/>
            <p:cNvSpPr>
              <a:spLocks/>
            </p:cNvSpPr>
            <p:nvPr/>
          </p:nvSpPr>
          <p:spPr bwMode="auto">
            <a:xfrm>
              <a:off x="125461" y="3002462"/>
              <a:ext cx="3228975" cy="1520419"/>
            </a:xfrm>
            <a:prstGeom prst="rect">
              <a:avLst/>
            </a:prstGeom>
            <a:solidFill>
              <a:srgbClr val="C00000"/>
            </a:solid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00" kern="0" dirty="0" smtClean="0">
                  <a:solidFill>
                    <a:schemeClr val="bg2"/>
                  </a:solidFill>
                  <a:latin typeface="Calibri" panose="020F0502020204030204" pitchFamily="34" charset="0"/>
                </a:rPr>
                <a:t>Employees will be more likely to voluntarily maintain employment when they see incremental salary increases, receive rewards/recognition, and have opportunities to make lateral and promotional movements. </a:t>
              </a:r>
              <a:endParaRPr kumimoji="0" lang="en-US" sz="1000" i="0" u="none" strike="noStrike" kern="0" cap="none" spc="0" normalizeH="0" baseline="0" noProof="0" dirty="0">
                <a:ln>
                  <a:noFill/>
                </a:ln>
                <a:solidFill>
                  <a:schemeClr val="bg2"/>
                </a:solidFill>
                <a:effectLst/>
                <a:uLnTx/>
                <a:uFillTx/>
                <a:latin typeface="Calibri" panose="020F0502020204030204" pitchFamily="34" charset="0"/>
              </a:endParaRPr>
            </a:p>
          </p:txBody>
        </p:sp>
        <p:sp>
          <p:nvSpPr>
            <p:cNvPr id="38" name="Freeform 5"/>
            <p:cNvSpPr>
              <a:spLocks/>
            </p:cNvSpPr>
            <p:nvPr/>
          </p:nvSpPr>
          <p:spPr bwMode="auto">
            <a:xfrm>
              <a:off x="49263" y="2918817"/>
              <a:ext cx="3228975" cy="1514961"/>
            </a:xfrm>
            <a:prstGeom prst="rect">
              <a:avLst/>
            </a:prstGeom>
            <a:solidFill>
              <a:schemeClr val="tx1"/>
            </a:solidFill>
            <a:ln w="3"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fontAlgn="auto">
                <a:spcBef>
                  <a:spcPts val="0"/>
                </a:spcBef>
                <a:spcAft>
                  <a:spcPts val="600"/>
                </a:spcAft>
                <a:defRPr/>
              </a:pPr>
              <a:r>
                <a:rPr lang="en-US" sz="900" kern="0" noProof="0" dirty="0" smtClean="0">
                  <a:solidFill>
                    <a:schemeClr val="bg2"/>
                  </a:solidFill>
                  <a:latin typeface="Calibri" panose="020F0502020204030204" pitchFamily="34" charset="0"/>
                </a:rPr>
                <a:t>I am going to take special care to not use variables that would directly indicate termination. Specifically, temporally influenced variables like tenure will not be used as a predictor for employment status. Likewise, I will study employees in groups based on small windows of hire dates, region, and job type to control for the many confounding variables and data we do not have access to or knowledge of for this study.</a:t>
              </a:r>
            </a:p>
            <a:p>
              <a:pPr fontAlgn="auto">
                <a:spcBef>
                  <a:spcPts val="0"/>
                </a:spcBef>
                <a:spcAft>
                  <a:spcPts val="600"/>
                </a:spcAft>
                <a:defRPr/>
              </a:pPr>
              <a:endParaRPr kumimoji="0" lang="en-US" sz="900" i="0" u="none" strike="noStrike" kern="0" cap="none" spc="0" normalizeH="0" baseline="0" dirty="0">
                <a:ln>
                  <a:noFill/>
                </a:ln>
                <a:solidFill>
                  <a:schemeClr val="bg2"/>
                </a:solidFill>
                <a:effectLst/>
                <a:uLnTx/>
                <a:uFillTx/>
                <a:latin typeface="Calibri" panose="020F0502020204030204" pitchFamily="34" charset="0"/>
              </a:endParaRPr>
            </a:p>
            <a:p>
              <a:pPr fontAlgn="auto">
                <a:spcBef>
                  <a:spcPts val="0"/>
                </a:spcBef>
                <a:spcAft>
                  <a:spcPts val="600"/>
                </a:spcAft>
                <a:defRPr/>
              </a:pPr>
              <a:r>
                <a:rPr lang="en-US" sz="900" kern="0" noProof="0" dirty="0" smtClean="0">
                  <a:solidFill>
                    <a:schemeClr val="bg2"/>
                  </a:solidFill>
                  <a:latin typeface="Calibri" panose="020F0502020204030204" pitchFamily="34" charset="0"/>
                </a:rPr>
                <a:t>I will also separate voluntary and </a:t>
              </a:r>
              <a:r>
                <a:rPr lang="en-US" sz="900" kern="0" noProof="0" dirty="0" err="1" smtClean="0">
                  <a:solidFill>
                    <a:schemeClr val="bg2"/>
                  </a:solidFill>
                  <a:latin typeface="Calibri" panose="020F0502020204030204" pitchFamily="34" charset="0"/>
                </a:rPr>
                <a:t>invol</a:t>
              </a:r>
              <a:r>
                <a:rPr lang="en-US" sz="900" kern="0" noProof="0" dirty="0" smtClean="0">
                  <a:solidFill>
                    <a:schemeClr val="bg2"/>
                  </a:solidFill>
                  <a:latin typeface="Calibri" panose="020F0502020204030204" pitchFamily="34" charset="0"/>
                </a:rPr>
                <a:t>. </a:t>
              </a:r>
              <a:r>
                <a:rPr lang="en-US" sz="900" kern="0" dirty="0" smtClean="0">
                  <a:solidFill>
                    <a:schemeClr val="bg2"/>
                  </a:solidFill>
                  <a:latin typeface="Calibri" panose="020F0502020204030204" pitchFamily="34" charset="0"/>
                </a:rPr>
                <a:t>terminations and look at the various BUs separately and as a variable for a more broadly applicable model. Sales and non-sales will be separated as well. </a:t>
              </a:r>
              <a:endParaRPr kumimoji="0" lang="en-US" sz="900" i="0" u="none" strike="noStrike" kern="0" cap="none" spc="0" normalizeH="0" baseline="0" noProof="0" dirty="0">
                <a:ln>
                  <a:noFill/>
                </a:ln>
                <a:solidFill>
                  <a:schemeClr val="bg2"/>
                </a:solidFill>
                <a:effectLst/>
                <a:uLnTx/>
                <a:uFillTx/>
                <a:latin typeface="Calibri" panose="020F0502020204030204" pitchFamily="34" charset="0"/>
              </a:endParaRPr>
            </a:p>
          </p:txBody>
        </p:sp>
      </p:grpSp>
      <p:sp>
        <p:nvSpPr>
          <p:cNvPr id="39" name="Title 1"/>
          <p:cNvSpPr txBox="1">
            <a:spLocks/>
          </p:cNvSpPr>
          <p:nvPr/>
        </p:nvSpPr>
        <p:spPr bwMode="auto">
          <a:xfrm>
            <a:off x="4513471" y="-45"/>
            <a:ext cx="4763879"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smtClean="0">
                <a:solidFill>
                  <a:srgbClr val="7030A0"/>
                </a:solidFill>
                <a:latin typeface="Calibri" panose="020F0502020204030204" pitchFamily="34" charset="0"/>
              </a:rPr>
              <a:t>Method / Approach</a:t>
            </a:r>
            <a:endParaRPr lang="en-US" kern="0" dirty="0">
              <a:solidFill>
                <a:srgbClr val="7030A0"/>
              </a:solidFill>
              <a:latin typeface="Calibri" panose="020F0502020204030204" pitchFamily="34" charset="0"/>
            </a:endParaRPr>
          </a:p>
        </p:txBody>
      </p:sp>
      <p:grpSp>
        <p:nvGrpSpPr>
          <p:cNvPr id="40" name="Group 39"/>
          <p:cNvGrpSpPr/>
          <p:nvPr/>
        </p:nvGrpSpPr>
        <p:grpSpPr>
          <a:xfrm>
            <a:off x="4498910" y="388841"/>
            <a:ext cx="4530790" cy="2080043"/>
            <a:chOff x="49263" y="2918817"/>
            <a:chExt cx="3305173" cy="1604064"/>
          </a:xfrm>
        </p:grpSpPr>
        <p:sp>
          <p:nvSpPr>
            <p:cNvPr id="41" name="Freeform 5"/>
            <p:cNvSpPr>
              <a:spLocks/>
            </p:cNvSpPr>
            <p:nvPr/>
          </p:nvSpPr>
          <p:spPr bwMode="auto">
            <a:xfrm>
              <a:off x="125461" y="3002462"/>
              <a:ext cx="3228975" cy="1520419"/>
            </a:xfrm>
            <a:prstGeom prst="rect">
              <a:avLst/>
            </a:prstGeom>
            <a:solidFill>
              <a:srgbClr val="7030A0"/>
            </a:solidFill>
            <a:ln w="3"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1000" kern="0" dirty="0" smtClean="0">
                  <a:solidFill>
                    <a:schemeClr val="bg2"/>
                  </a:solidFill>
                  <a:latin typeface="Calibri" panose="020F0502020204030204" pitchFamily="34" charset="0"/>
                </a:rPr>
                <a:t>Employees will be more likely to voluntarily maintain employment when they see incremental salary increases, receive rewards/recognition, and have opportunities to make lateral and promotional movements. </a:t>
              </a:r>
              <a:endParaRPr kumimoji="0" lang="en-US" sz="1000" i="0" u="none" strike="noStrike" kern="0" cap="none" spc="0" normalizeH="0" baseline="0" noProof="0" dirty="0">
                <a:ln>
                  <a:noFill/>
                </a:ln>
                <a:solidFill>
                  <a:schemeClr val="bg2"/>
                </a:solidFill>
                <a:effectLst/>
                <a:uLnTx/>
                <a:uFillTx/>
                <a:latin typeface="Calibri" panose="020F0502020204030204" pitchFamily="34" charset="0"/>
              </a:endParaRPr>
            </a:p>
          </p:txBody>
        </p:sp>
        <p:sp>
          <p:nvSpPr>
            <p:cNvPr id="42" name="Freeform 5"/>
            <p:cNvSpPr>
              <a:spLocks/>
            </p:cNvSpPr>
            <p:nvPr/>
          </p:nvSpPr>
          <p:spPr bwMode="auto">
            <a:xfrm>
              <a:off x="49263" y="2918817"/>
              <a:ext cx="3228975" cy="1514961"/>
            </a:xfrm>
            <a:prstGeom prst="rect">
              <a:avLst/>
            </a:prstGeom>
            <a:solidFill>
              <a:schemeClr val="tx1"/>
            </a:solidFill>
            <a:ln w="3"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fontAlgn="auto">
                <a:spcBef>
                  <a:spcPts val="0"/>
                </a:spcBef>
                <a:spcAft>
                  <a:spcPts val="600"/>
                </a:spcAft>
                <a:defRPr/>
              </a:pPr>
              <a:r>
                <a:rPr lang="en-US" sz="900" b="1" kern="0" dirty="0" smtClean="0">
                  <a:solidFill>
                    <a:schemeClr val="bg2"/>
                  </a:solidFill>
                  <a:latin typeface="Calibri" panose="020F0502020204030204" pitchFamily="34" charset="0"/>
                </a:rPr>
                <a:t>Target/outcome: </a:t>
              </a:r>
            </a:p>
            <a:p>
              <a:pPr fontAlgn="auto">
                <a:spcBef>
                  <a:spcPts val="0"/>
                </a:spcBef>
                <a:spcAft>
                  <a:spcPts val="600"/>
                </a:spcAft>
                <a:defRPr/>
              </a:pPr>
              <a:r>
                <a:rPr lang="en-US" sz="900" kern="0" dirty="0" smtClean="0">
                  <a:solidFill>
                    <a:schemeClr val="bg2"/>
                  </a:solidFill>
                  <a:latin typeface="Calibri" panose="020F0502020204030204" pitchFamily="34" charset="0"/>
                </a:rPr>
                <a:t>Employment Status (0=active </a:t>
              </a:r>
              <a:r>
                <a:rPr lang="en-US" sz="900" kern="0" dirty="0">
                  <a:solidFill>
                    <a:schemeClr val="bg2"/>
                  </a:solidFill>
                  <a:latin typeface="Calibri" panose="020F0502020204030204" pitchFamily="34" charset="0"/>
                </a:rPr>
                <a:t>employee, </a:t>
              </a:r>
              <a:r>
                <a:rPr lang="en-US" sz="900" kern="0" dirty="0" smtClean="0">
                  <a:solidFill>
                    <a:schemeClr val="bg2"/>
                  </a:solidFill>
                  <a:latin typeface="Calibri" panose="020F0502020204030204" pitchFamily="34" charset="0"/>
                </a:rPr>
                <a:t>1=terminated)</a:t>
              </a:r>
            </a:p>
            <a:p>
              <a:pPr fontAlgn="auto">
                <a:spcBef>
                  <a:spcPts val="0"/>
                </a:spcBef>
                <a:spcAft>
                  <a:spcPts val="600"/>
                </a:spcAft>
                <a:defRPr/>
              </a:pPr>
              <a:endParaRPr lang="en-US" sz="900" kern="0" dirty="0">
                <a:solidFill>
                  <a:schemeClr val="bg2"/>
                </a:solidFill>
                <a:latin typeface="Calibri" panose="020F050202020403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lang="en-US" sz="900" b="1" kern="0" dirty="0" smtClean="0">
                  <a:solidFill>
                    <a:schemeClr val="bg2"/>
                  </a:solidFill>
                  <a:latin typeface="Calibri" panose="020F0502020204030204" pitchFamily="34" charset="0"/>
                </a:rPr>
                <a:t>Potential Models:</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900" i="0" u="none" strike="noStrike" kern="0" cap="none" spc="0" normalizeH="0" baseline="0" noProof="0" dirty="0" smtClean="0">
                  <a:ln>
                    <a:noFill/>
                  </a:ln>
                  <a:solidFill>
                    <a:schemeClr val="bg2"/>
                  </a:solidFill>
                  <a:effectLst/>
                  <a:uLnTx/>
                  <a:uFillTx/>
                  <a:latin typeface="Calibri" panose="020F0502020204030204" pitchFamily="34" charset="0"/>
                </a:rPr>
                <a:t>Neural</a:t>
              </a:r>
              <a:r>
                <a:rPr kumimoji="0" lang="en-US" sz="900" i="0" u="none" strike="noStrike" kern="0" cap="none" spc="0" normalizeH="0" noProof="0" dirty="0" smtClean="0">
                  <a:ln>
                    <a:noFill/>
                  </a:ln>
                  <a:solidFill>
                    <a:schemeClr val="bg2"/>
                  </a:solidFill>
                  <a:effectLst/>
                  <a:uLnTx/>
                  <a:uFillTx/>
                  <a:latin typeface="Calibri" panose="020F0502020204030204" pitchFamily="34" charset="0"/>
                </a:rPr>
                <a:t> Network, </a:t>
              </a:r>
              <a:r>
                <a:rPr lang="en-US" sz="900" kern="0" baseline="0" dirty="0" smtClean="0">
                  <a:solidFill>
                    <a:schemeClr val="bg2"/>
                  </a:solidFill>
                  <a:latin typeface="Calibri" panose="020F0502020204030204" pitchFamily="34" charset="0"/>
                </a:rPr>
                <a:t>Random</a:t>
              </a:r>
              <a:r>
                <a:rPr lang="en-US" sz="900" kern="0" dirty="0" smtClean="0">
                  <a:solidFill>
                    <a:schemeClr val="bg2"/>
                  </a:solidFill>
                  <a:latin typeface="Calibri" panose="020F0502020204030204" pitchFamily="34" charset="0"/>
                </a:rPr>
                <a:t> Forest Classification, </a:t>
              </a:r>
              <a:r>
                <a:rPr kumimoji="0" lang="en-US" sz="900" i="0" u="none" strike="noStrike" kern="0" cap="none" spc="0" normalizeH="0" baseline="0" noProof="0" dirty="0" smtClean="0">
                  <a:ln>
                    <a:noFill/>
                  </a:ln>
                  <a:solidFill>
                    <a:schemeClr val="bg2"/>
                  </a:solidFill>
                  <a:effectLst/>
                  <a:uLnTx/>
                  <a:uFillTx/>
                  <a:latin typeface="Calibri" panose="020F0502020204030204" pitchFamily="34" charset="0"/>
                </a:rPr>
                <a:t>Nominal Logistic</a:t>
              </a:r>
              <a:r>
                <a:rPr kumimoji="0" lang="en-US" sz="900" i="0" u="none" strike="noStrike" kern="0" cap="none" spc="0" normalizeH="0" noProof="0" dirty="0" smtClean="0">
                  <a:ln>
                    <a:noFill/>
                  </a:ln>
                  <a:solidFill>
                    <a:schemeClr val="bg2"/>
                  </a:solidFill>
                  <a:effectLst/>
                  <a:uLnTx/>
                  <a:uFillTx/>
                  <a:latin typeface="Calibri" panose="020F0502020204030204" pitchFamily="34" charset="0"/>
                </a:rPr>
                <a:t> Regression</a:t>
              </a:r>
            </a:p>
            <a:p>
              <a:pPr marL="0" marR="0" lvl="0" indent="0" defTabSz="914400" eaLnBrk="1" fontAlgn="auto" latinLnBrk="0" hangingPunct="1">
                <a:lnSpc>
                  <a:spcPct val="100000"/>
                </a:lnSpc>
                <a:spcBef>
                  <a:spcPts val="0"/>
                </a:spcBef>
                <a:spcAft>
                  <a:spcPts val="600"/>
                </a:spcAft>
                <a:buClrTx/>
                <a:buSzTx/>
                <a:buFontTx/>
                <a:buNone/>
                <a:tabLst/>
                <a:defRPr/>
              </a:pPr>
              <a:endParaRPr lang="en-US" sz="900" kern="0" baseline="0" dirty="0">
                <a:solidFill>
                  <a:schemeClr val="bg2"/>
                </a:solidFill>
                <a:latin typeface="Calibri" panose="020F050202020403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lang="en-US" sz="900" b="1" kern="0" dirty="0" smtClean="0">
                  <a:solidFill>
                    <a:schemeClr val="bg2"/>
                  </a:solidFill>
                  <a:latin typeface="Calibri" panose="020F0502020204030204" pitchFamily="34" charset="0"/>
                </a:rPr>
                <a:t>Manipulated Variables:</a:t>
              </a:r>
              <a:endParaRPr lang="en-US" sz="900" kern="0" dirty="0" smtClean="0">
                <a:solidFill>
                  <a:schemeClr val="bg2"/>
                </a:solidFill>
                <a:latin typeface="Calibri" panose="020F0502020204030204" pitchFamily="34" charset="0"/>
              </a:endParaRPr>
            </a:p>
            <a:p>
              <a:pPr marL="0" marR="0" lvl="0" indent="0" defTabSz="914400" eaLnBrk="1" fontAlgn="auto" latinLnBrk="0" hangingPunct="1">
                <a:lnSpc>
                  <a:spcPct val="100000"/>
                </a:lnSpc>
                <a:spcBef>
                  <a:spcPts val="0"/>
                </a:spcBef>
                <a:spcAft>
                  <a:spcPts val="600"/>
                </a:spcAft>
                <a:buClrTx/>
                <a:buSzTx/>
                <a:buFontTx/>
                <a:buNone/>
                <a:tabLst/>
                <a:defRPr/>
              </a:pPr>
              <a:r>
                <a:rPr lang="en-US" sz="900" kern="0" dirty="0" smtClean="0">
                  <a:solidFill>
                    <a:schemeClr val="bg2"/>
                  </a:solidFill>
                  <a:latin typeface="Calibri" panose="020F0502020204030204" pitchFamily="34" charset="0"/>
                </a:rPr>
                <a:t>Percent Salary Increase = (current salary – salary at hire)/tenure</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900" i="0" u="none" strike="noStrike" kern="0" cap="none" spc="0" normalizeH="0" baseline="0" noProof="0" dirty="0" smtClean="0">
                  <a:ln>
                    <a:noFill/>
                  </a:ln>
                  <a:solidFill>
                    <a:schemeClr val="bg2"/>
                  </a:solidFill>
                  <a:effectLst/>
                  <a:uLnTx/>
                  <a:uFillTx/>
                  <a:latin typeface="Calibri" panose="020F0502020204030204" pitchFamily="34" charset="0"/>
                </a:rPr>
                <a:t>Function change = Y/N</a:t>
              </a:r>
              <a:r>
                <a:rPr kumimoji="0" lang="en-US" sz="900" i="0" u="none" strike="noStrike" kern="0" cap="none" spc="0" normalizeH="0" noProof="0" dirty="0" smtClean="0">
                  <a:ln>
                    <a:noFill/>
                  </a:ln>
                  <a:solidFill>
                    <a:schemeClr val="bg2"/>
                  </a:solidFill>
                  <a:effectLst/>
                  <a:uLnTx/>
                  <a:uFillTx/>
                  <a:latin typeface="Calibri" panose="020F0502020204030204" pitchFamily="34" charset="0"/>
                </a:rPr>
                <a:t> (1/0) for a change in the function variable since hire date</a:t>
              </a:r>
              <a:endParaRPr kumimoji="0" lang="en-US" sz="900" i="0" u="none" strike="noStrike" kern="0" cap="none" spc="0" normalizeH="0" baseline="0" noProof="0" dirty="0">
                <a:ln>
                  <a:noFill/>
                </a:ln>
                <a:solidFill>
                  <a:schemeClr val="bg2"/>
                </a:solidFill>
                <a:effectLst/>
                <a:uLnTx/>
                <a:uFillTx/>
                <a:latin typeface="Calibri" panose="020F0502020204030204" pitchFamily="34" charset="0"/>
              </a:endParaRPr>
            </a:p>
          </p:txBody>
        </p:sp>
      </p:grpSp>
      <p:sp>
        <p:nvSpPr>
          <p:cNvPr id="43" name="Title 1"/>
          <p:cNvSpPr txBox="1">
            <a:spLocks/>
          </p:cNvSpPr>
          <p:nvPr/>
        </p:nvSpPr>
        <p:spPr bwMode="auto">
          <a:xfrm>
            <a:off x="3857561" y="2586718"/>
            <a:ext cx="4763879" cy="6647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smtClean="0">
                <a:solidFill>
                  <a:srgbClr val="C00000"/>
                </a:solidFill>
                <a:latin typeface="Calibri" panose="020F0502020204030204" pitchFamily="34" charset="0"/>
              </a:rPr>
              <a:t>Risks</a:t>
            </a:r>
            <a:endParaRPr lang="en-US" kern="0" dirty="0">
              <a:solidFill>
                <a:srgbClr val="C00000"/>
              </a:solidFill>
              <a:latin typeface="Calibri" panose="020F0502020204030204" pitchFamily="34" charset="0"/>
            </a:endParaRPr>
          </a:p>
        </p:txBody>
      </p:sp>
    </p:spTree>
    <p:extLst>
      <p:ext uri="{BB962C8B-B14F-4D97-AF65-F5344CB8AC3E}">
        <p14:creationId xmlns:p14="http://schemas.microsoft.com/office/powerpoint/2010/main" val="2151675433"/>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341094" y="3696767"/>
            <a:ext cx="723899" cy="647701"/>
          </a:xfrm>
          <a:prstGeom prst="ellipse">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smtClean="0">
              <a:solidFill>
                <a:schemeClr val="tx2"/>
              </a:solidFill>
              <a:latin typeface="Calibri" panose="020F0502020204030204" pitchFamily="34" charset="0"/>
            </a:endParaRPr>
          </a:p>
        </p:txBody>
      </p:sp>
      <p:sp>
        <p:nvSpPr>
          <p:cNvPr id="33" name="Title 1"/>
          <p:cNvSpPr txBox="1">
            <a:spLocks/>
          </p:cNvSpPr>
          <p:nvPr/>
        </p:nvSpPr>
        <p:spPr bwMode="auto">
          <a:xfrm>
            <a:off x="292225" y="120667"/>
            <a:ext cx="2139940" cy="446961"/>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3200" kern="0" dirty="0" smtClean="0">
                <a:solidFill>
                  <a:srgbClr val="84C445"/>
                </a:solidFill>
                <a:latin typeface="Calibri" panose="020F0502020204030204" pitchFamily="34" charset="0"/>
              </a:rPr>
              <a:t>Data</a:t>
            </a:r>
            <a:endParaRPr lang="en-US" sz="3200" kern="0" dirty="0">
              <a:solidFill>
                <a:srgbClr val="84C445"/>
              </a:solidFill>
              <a:latin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912383987"/>
              </p:ext>
            </p:extLst>
          </p:nvPr>
        </p:nvGraphicFramePr>
        <p:xfrm>
          <a:off x="2775858" y="5443"/>
          <a:ext cx="6418942" cy="5119225"/>
        </p:xfrm>
        <a:graphic>
          <a:graphicData uri="http://schemas.openxmlformats.org/drawingml/2006/table">
            <a:tbl>
              <a:tblPr firstRow="1" bandRow="1">
                <a:tableStyleId>{F5AB1C69-6EDB-4FF4-983F-18BD219EF322}</a:tableStyleId>
              </a:tblPr>
              <a:tblGrid>
                <a:gridCol w="1760715"/>
                <a:gridCol w="975531"/>
                <a:gridCol w="1841348"/>
                <a:gridCol w="1841348"/>
              </a:tblGrid>
              <a:tr h="152543">
                <a:tc>
                  <a:txBody>
                    <a:bodyPr/>
                    <a:lstStyle/>
                    <a:p>
                      <a:r>
                        <a:rPr lang="en-US" sz="500" dirty="0" smtClean="0"/>
                        <a:t>Variable</a:t>
                      </a:r>
                      <a:endParaRPr lang="en-US" sz="500" dirty="0"/>
                    </a:p>
                  </a:txBody>
                  <a:tcPr/>
                </a:tc>
                <a:tc>
                  <a:txBody>
                    <a:bodyPr/>
                    <a:lstStyle/>
                    <a:p>
                      <a:r>
                        <a:rPr lang="en-US" sz="500" dirty="0" smtClean="0"/>
                        <a:t>Type</a:t>
                      </a:r>
                      <a:endParaRPr lang="en-US" sz="500" dirty="0"/>
                    </a:p>
                  </a:txBody>
                  <a:tcPr/>
                </a:tc>
                <a:tc>
                  <a:txBody>
                    <a:bodyPr/>
                    <a:lstStyle/>
                    <a:p>
                      <a:r>
                        <a:rPr lang="en-US" sz="500" dirty="0" smtClean="0"/>
                        <a:t>Definition</a:t>
                      </a:r>
                      <a:endParaRPr lang="en-US" sz="500" dirty="0"/>
                    </a:p>
                  </a:txBody>
                  <a:tcPr/>
                </a:tc>
                <a:tc>
                  <a:txBody>
                    <a:bodyPr/>
                    <a:lstStyle/>
                    <a:p>
                      <a:r>
                        <a:rPr lang="en-US" sz="500" dirty="0" smtClean="0"/>
                        <a:t>Source</a:t>
                      </a:r>
                      <a:endParaRPr lang="en-US" sz="500" dirty="0"/>
                    </a:p>
                  </a:txBody>
                  <a:tcPr/>
                </a:tc>
              </a:tr>
              <a:tr h="221880">
                <a:tc>
                  <a:txBody>
                    <a:bodyPr/>
                    <a:lstStyle/>
                    <a:p>
                      <a:r>
                        <a:rPr lang="en-US" sz="500" dirty="0" smtClean="0"/>
                        <a:t>EMPL_STATUS</a:t>
                      </a:r>
                      <a:endParaRPr lang="en-US" sz="500" dirty="0"/>
                    </a:p>
                  </a:txBody>
                  <a:tcPr/>
                </a:tc>
                <a:tc>
                  <a:txBody>
                    <a:bodyPr/>
                    <a:lstStyle/>
                    <a:p>
                      <a:r>
                        <a:rPr lang="en-US" sz="500" dirty="0" smtClean="0"/>
                        <a:t>String</a:t>
                      </a:r>
                      <a:endParaRPr lang="en-US" sz="500" dirty="0"/>
                    </a:p>
                  </a:txBody>
                  <a:tcPr/>
                </a:tc>
                <a:tc>
                  <a:txBody>
                    <a:bodyPr/>
                    <a:lstStyle/>
                    <a:p>
                      <a:r>
                        <a:rPr lang="en-US" sz="500" dirty="0" smtClean="0"/>
                        <a:t>TER, Null (Terminated,</a:t>
                      </a:r>
                      <a:r>
                        <a:rPr lang="en-US" sz="500" baseline="0" dirty="0" smtClean="0"/>
                        <a:t> Active)</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txBody>
                  <a:tcPr/>
                </a:tc>
              </a:tr>
              <a:tr h="221880">
                <a:tc>
                  <a:txBody>
                    <a:bodyPr/>
                    <a:lstStyle/>
                    <a:p>
                      <a:r>
                        <a:rPr lang="en-US" sz="500" dirty="0" smtClean="0"/>
                        <a:t>VOL_INVOL</a:t>
                      </a:r>
                      <a:endParaRPr lang="en-US" sz="500" dirty="0"/>
                    </a:p>
                  </a:txBody>
                  <a:tcPr/>
                </a:tc>
                <a:tc>
                  <a:txBody>
                    <a:bodyPr/>
                    <a:lstStyle/>
                    <a:p>
                      <a:r>
                        <a:rPr lang="en-US" sz="500" dirty="0" smtClean="0"/>
                        <a:t>String</a:t>
                      </a:r>
                      <a:endParaRPr lang="en-US" sz="500" dirty="0"/>
                    </a:p>
                  </a:txBody>
                  <a:tcPr/>
                </a:tc>
                <a:tc>
                  <a:txBody>
                    <a:bodyPr/>
                    <a:lstStyle/>
                    <a:p>
                      <a:r>
                        <a:rPr lang="en-US" sz="500" dirty="0" smtClean="0"/>
                        <a:t>V = Voluntary Termination, I</a:t>
                      </a:r>
                      <a:r>
                        <a:rPr lang="en-US" sz="500" baseline="0" dirty="0" smtClean="0"/>
                        <a:t> = Involuntary Termination, Null = Active</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txBody>
                  <a:tcPr/>
                </a:tc>
              </a:tr>
              <a:tr h="221880">
                <a:tc>
                  <a:txBody>
                    <a:bodyPr/>
                    <a:lstStyle/>
                    <a:p>
                      <a:r>
                        <a:rPr lang="en-US" sz="500" dirty="0" smtClean="0"/>
                        <a:t>LAT_COUNT</a:t>
                      </a:r>
                      <a:endParaRPr lang="en-US" sz="500" dirty="0"/>
                    </a:p>
                  </a:txBody>
                  <a:tcPr/>
                </a:tc>
                <a:tc>
                  <a:txBody>
                    <a:bodyPr/>
                    <a:lstStyle/>
                    <a:p>
                      <a:r>
                        <a:rPr lang="en-US" sz="500" dirty="0" smtClean="0"/>
                        <a:t>Integer</a:t>
                      </a:r>
                      <a:endParaRPr lang="en-US" sz="500" dirty="0"/>
                    </a:p>
                  </a:txBody>
                  <a:tcPr/>
                </a:tc>
                <a:tc>
                  <a:txBody>
                    <a:bodyPr/>
                    <a:lstStyle/>
                    <a:p>
                      <a:r>
                        <a:rPr lang="en-US" sz="500" dirty="0" smtClean="0"/>
                        <a:t>Count of lateral movements (non-promotional</a:t>
                      </a:r>
                      <a:r>
                        <a:rPr lang="en-US" sz="500" baseline="0" dirty="0" smtClean="0"/>
                        <a:t> movement) </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a:p>
                  </a:txBody>
                  <a:tcPr/>
                </a:tc>
              </a:tr>
              <a:tr h="221880">
                <a:tc>
                  <a:txBody>
                    <a:bodyPr/>
                    <a:lstStyle/>
                    <a:p>
                      <a:r>
                        <a:rPr lang="en-US" sz="500" dirty="0" smtClean="0"/>
                        <a:t>PROMO_COUNT</a:t>
                      </a:r>
                      <a:endParaRPr lang="en-US" sz="500" dirty="0"/>
                    </a:p>
                  </a:txBody>
                  <a:tcPr/>
                </a:tc>
                <a:tc>
                  <a:txBody>
                    <a:bodyPr/>
                    <a:lstStyle/>
                    <a:p>
                      <a:r>
                        <a:rPr lang="en-US" sz="500" dirty="0" smtClean="0"/>
                        <a:t>Integer</a:t>
                      </a:r>
                      <a:endParaRPr lang="en-US" sz="500" dirty="0"/>
                    </a:p>
                  </a:txBody>
                  <a:tcPr/>
                </a:tc>
                <a:tc>
                  <a:txBody>
                    <a:bodyPr/>
                    <a:lstStyle/>
                    <a:p>
                      <a:r>
                        <a:rPr lang="en-US" sz="500" dirty="0" smtClean="0"/>
                        <a:t>Count of </a:t>
                      </a:r>
                      <a:r>
                        <a:rPr lang="en-US" sz="500" dirty="0" smtClean="0"/>
                        <a:t>promotional movements (1 or more grade level increases)</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a:t>
                      </a:r>
                      <a:r>
                        <a:rPr lang="en-US" sz="500" baseline="0" dirty="0" smtClean="0"/>
                        <a:t>PeopleSoft</a:t>
                      </a:r>
                      <a:endParaRPr lang="en-US" sz="500" dirty="0"/>
                    </a:p>
                  </a:txBody>
                  <a:tcPr/>
                </a:tc>
              </a:tr>
              <a:tr h="152543">
                <a:tc>
                  <a:txBody>
                    <a:bodyPr/>
                    <a:lstStyle/>
                    <a:p>
                      <a:r>
                        <a:rPr lang="en-US" sz="500" dirty="0" smtClean="0"/>
                        <a:t>EDUCATION</a:t>
                      </a:r>
                      <a:endParaRPr lang="en-US" sz="500" dirty="0"/>
                    </a:p>
                  </a:txBody>
                  <a:tcPr/>
                </a:tc>
                <a:tc>
                  <a:txBody>
                    <a:bodyPr/>
                    <a:lstStyle/>
                    <a:p>
                      <a:r>
                        <a:rPr lang="en-US" sz="500" dirty="0" smtClean="0"/>
                        <a:t>Integer</a:t>
                      </a:r>
                      <a:endParaRPr lang="en-US" sz="500" dirty="0"/>
                    </a:p>
                  </a:txBody>
                  <a:tcPr/>
                </a:tc>
                <a:tc>
                  <a:txBody>
                    <a:bodyPr/>
                    <a:lstStyle/>
                    <a:p>
                      <a:r>
                        <a:rPr lang="en-US" sz="500" dirty="0" smtClean="0"/>
                        <a:t>Continuous (years of education</a:t>
                      </a:r>
                      <a:r>
                        <a:rPr lang="en-US" sz="500" baseline="0" dirty="0" smtClean="0"/>
                        <a:t> 12, 16, 18/19, 20=PhD)</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err="1" smtClean="0"/>
                        <a:t>Taleo</a:t>
                      </a:r>
                      <a:endParaRPr lang="en-US" sz="500" dirty="0" smtClean="0"/>
                    </a:p>
                  </a:txBody>
                  <a:tcPr/>
                </a:tc>
              </a:tr>
              <a:tr h="152543">
                <a:tc>
                  <a:txBody>
                    <a:bodyPr/>
                    <a:lstStyle/>
                    <a:p>
                      <a:r>
                        <a:rPr lang="en-US" sz="500" dirty="0" smtClean="0"/>
                        <a:t>DEGREE</a:t>
                      </a:r>
                      <a:endParaRPr lang="en-US" sz="500" dirty="0"/>
                    </a:p>
                  </a:txBody>
                  <a:tcPr/>
                </a:tc>
                <a:tc>
                  <a:txBody>
                    <a:bodyPr/>
                    <a:lstStyle/>
                    <a:p>
                      <a:r>
                        <a:rPr lang="en-US" sz="500" dirty="0" smtClean="0"/>
                        <a:t>String</a:t>
                      </a:r>
                      <a:endParaRPr lang="en-US" sz="500" dirty="0"/>
                    </a:p>
                  </a:txBody>
                  <a:tcPr/>
                </a:tc>
                <a:tc>
                  <a:txBody>
                    <a:bodyPr/>
                    <a:lstStyle/>
                    <a:p>
                      <a:r>
                        <a:rPr lang="en-US" sz="500" dirty="0" smtClean="0"/>
                        <a:t>Highest</a:t>
                      </a:r>
                      <a:r>
                        <a:rPr lang="en-US" sz="500" baseline="0" dirty="0" smtClean="0"/>
                        <a:t> degree obtained</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err="1" smtClean="0"/>
                        <a:t>Taleo</a:t>
                      </a:r>
                      <a:endParaRPr lang="en-US" sz="500" dirty="0" smtClean="0"/>
                    </a:p>
                  </a:txBody>
                  <a:tcPr/>
                </a:tc>
              </a:tr>
              <a:tr h="360556">
                <a:tc>
                  <a:txBody>
                    <a:bodyPr/>
                    <a:lstStyle/>
                    <a:p>
                      <a:r>
                        <a:rPr lang="en-US" sz="500" dirty="0" smtClean="0"/>
                        <a:t>DCA</a:t>
                      </a:r>
                      <a:endParaRPr lang="en-US" sz="500" dirty="0"/>
                    </a:p>
                  </a:txBody>
                  <a:tcPr/>
                </a:tc>
                <a:tc>
                  <a:txBody>
                    <a:bodyPr/>
                    <a:lstStyle/>
                    <a:p>
                      <a:r>
                        <a:rPr lang="en-US" sz="500" dirty="0" smtClean="0"/>
                        <a:t>String</a:t>
                      </a:r>
                      <a:endParaRPr lang="en-US" sz="500" dirty="0"/>
                    </a:p>
                  </a:txBody>
                  <a:tcPr/>
                </a:tc>
                <a:tc>
                  <a:txBody>
                    <a:bodyPr/>
                    <a:lstStyle/>
                    <a:p>
                      <a:r>
                        <a:rPr lang="en-US" sz="500" dirty="0" smtClean="0"/>
                        <a:t>Dell Champion</a:t>
                      </a:r>
                      <a:r>
                        <a:rPr lang="en-US" sz="500" baseline="0" dirty="0" smtClean="0"/>
                        <a:t> Award. </a:t>
                      </a:r>
                      <a:r>
                        <a:rPr lang="en-US" sz="500" dirty="0" smtClean="0"/>
                        <a:t>DCA15, DCA50, Null</a:t>
                      </a:r>
                    </a:p>
                    <a:p>
                      <a:r>
                        <a:rPr lang="en-US" sz="500" dirty="0" smtClean="0"/>
                        <a:t>15% spot</a:t>
                      </a:r>
                      <a:r>
                        <a:rPr lang="en-US" sz="500" baseline="0" dirty="0" smtClean="0"/>
                        <a:t> bonus, 50% spot bonus, No bonus. Given to 20% of employees, determined by manager. Not technically tied to a performance rating. </a:t>
                      </a:r>
                      <a:endParaRPr lang="en-US" sz="500" dirty="0"/>
                    </a:p>
                  </a:txBody>
                  <a:tcPr/>
                </a:tc>
                <a:tc>
                  <a:txBody>
                    <a:bodyPr/>
                    <a:lstStyle/>
                    <a:p>
                      <a:r>
                        <a:rPr lang="en-US" sz="500" baseline="0" dirty="0" err="1" smtClean="0"/>
                        <a:t>Taleo</a:t>
                      </a:r>
                      <a:endParaRPr lang="en-US" sz="500" baseline="0" dirty="0" smtClean="0"/>
                    </a:p>
                    <a:p>
                      <a:r>
                        <a:rPr lang="en-US" sz="500" baseline="0" dirty="0" smtClean="0"/>
                        <a:t>Monthly Ops Roster</a:t>
                      </a:r>
                    </a:p>
                    <a:p>
                      <a:r>
                        <a:rPr lang="en-US" sz="500" baseline="0" dirty="0" smtClean="0"/>
                        <a:t>Oracle PeopleSoft</a:t>
                      </a:r>
                      <a:endParaRPr lang="en-US" sz="500" dirty="0"/>
                    </a:p>
                  </a:txBody>
                  <a:tcPr/>
                </a:tc>
              </a:tr>
              <a:tr h="221880">
                <a:tc>
                  <a:txBody>
                    <a:bodyPr/>
                    <a:lstStyle/>
                    <a:p>
                      <a:r>
                        <a:rPr lang="en-US" sz="500" dirty="0" smtClean="0"/>
                        <a:t>SALARY_AT_HIR</a:t>
                      </a:r>
                      <a:endParaRPr lang="en-US" sz="500" dirty="0"/>
                    </a:p>
                  </a:txBody>
                  <a:tcPr/>
                </a:tc>
                <a:tc>
                  <a:txBody>
                    <a:bodyPr/>
                    <a:lstStyle/>
                    <a:p>
                      <a:r>
                        <a:rPr lang="en-US" sz="500" dirty="0" smtClean="0"/>
                        <a:t>Integer</a:t>
                      </a:r>
                      <a:endParaRPr lang="en-US" sz="500" dirty="0"/>
                    </a:p>
                  </a:txBody>
                  <a:tcPr/>
                </a:tc>
                <a:tc>
                  <a:txBody>
                    <a:bodyPr/>
                    <a:lstStyle/>
                    <a:p>
                      <a:r>
                        <a:rPr lang="en-US" sz="500" dirty="0" smtClean="0"/>
                        <a:t>Salary at hire (</a:t>
                      </a:r>
                      <a:r>
                        <a:rPr lang="en-US" sz="500" dirty="0" err="1" smtClean="0"/>
                        <a:t>last_hire_dt</a:t>
                      </a:r>
                      <a:r>
                        <a:rPr lang="en-US" sz="500" dirty="0" smtClean="0"/>
                        <a:t>)</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txBody>
                  <a:tcPr/>
                </a:tc>
              </a:tr>
              <a:tr h="221880">
                <a:tc>
                  <a:txBody>
                    <a:bodyPr/>
                    <a:lstStyle/>
                    <a:p>
                      <a:r>
                        <a:rPr lang="en-US" sz="500" dirty="0" smtClean="0"/>
                        <a:t>CURRENT_SALARY</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dirty="0" smtClean="0"/>
                        <a:t>Integer</a:t>
                      </a:r>
                      <a:endParaRPr lang="en-US" sz="500" dirty="0"/>
                    </a:p>
                  </a:txBody>
                  <a:tcPr/>
                </a:tc>
                <a:tc>
                  <a:txBody>
                    <a:bodyPr/>
                    <a:lstStyle/>
                    <a:p>
                      <a:r>
                        <a:rPr lang="en-US" sz="500" dirty="0" smtClean="0"/>
                        <a:t>Current salary</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txBody>
                  <a:tcPr/>
                </a:tc>
              </a:tr>
              <a:tr h="221880">
                <a:tc>
                  <a:txBody>
                    <a:bodyPr/>
                    <a:lstStyle/>
                    <a:p>
                      <a:r>
                        <a:rPr lang="en-US" sz="500" dirty="0" smtClean="0"/>
                        <a:t>GRADE</a:t>
                      </a:r>
                      <a:endParaRPr lang="en-US" sz="500" dirty="0"/>
                    </a:p>
                  </a:txBody>
                  <a:tcPr/>
                </a:tc>
                <a:tc>
                  <a:txBody>
                    <a:bodyPr/>
                    <a:lstStyle/>
                    <a:p>
                      <a:r>
                        <a:rPr lang="en-US" sz="500" dirty="0" smtClean="0"/>
                        <a:t>String</a:t>
                      </a:r>
                      <a:r>
                        <a:rPr lang="en-US" sz="500" baseline="0" dirty="0" smtClean="0"/>
                        <a:t> (Ordinal)</a:t>
                      </a:r>
                      <a:endParaRPr lang="en-US" sz="500" dirty="0"/>
                    </a:p>
                  </a:txBody>
                  <a:tcPr/>
                </a:tc>
                <a:tc>
                  <a:txBody>
                    <a:bodyPr/>
                    <a:lstStyle/>
                    <a:p>
                      <a:r>
                        <a:rPr lang="en-US" sz="500" dirty="0" smtClean="0"/>
                        <a:t>Employee</a:t>
                      </a:r>
                      <a:r>
                        <a:rPr lang="en-US" sz="500" baseline="0" dirty="0" smtClean="0"/>
                        <a:t> Grade Level</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txBody>
                  <a:tcPr/>
                </a:tc>
              </a:tr>
              <a:tr h="291218">
                <a:tc>
                  <a:txBody>
                    <a:bodyPr/>
                    <a:lstStyle/>
                    <a:p>
                      <a:r>
                        <a:rPr lang="en-US" sz="500" dirty="0" smtClean="0"/>
                        <a:t>BIRTHDATE</a:t>
                      </a:r>
                      <a:r>
                        <a:rPr lang="en-US" sz="500" baseline="0" dirty="0" smtClean="0"/>
                        <a:t> (AGE_AT_HIRE)</a:t>
                      </a:r>
                      <a:endParaRPr lang="en-US" sz="500" dirty="0"/>
                    </a:p>
                  </a:txBody>
                  <a:tcPr/>
                </a:tc>
                <a:tc>
                  <a:txBody>
                    <a:bodyPr/>
                    <a:lstStyle/>
                    <a:p>
                      <a:r>
                        <a:rPr lang="en-US" sz="500" dirty="0" smtClean="0"/>
                        <a:t>Date</a:t>
                      </a:r>
                      <a:endParaRPr lang="en-US" sz="500" dirty="0"/>
                    </a:p>
                  </a:txBody>
                  <a:tcPr/>
                </a:tc>
                <a:tc>
                  <a:txBody>
                    <a:bodyPr/>
                    <a:lstStyle/>
                    <a:p>
                      <a:r>
                        <a:rPr lang="en-US" sz="500" dirty="0" smtClean="0"/>
                        <a:t>Birthdate of employee, new variable will be age at hire and may separate into generation</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p>
                      <a:endParaRPr lang="en-US" sz="500" dirty="0" smtClean="0"/>
                    </a:p>
                  </a:txBody>
                  <a:tcPr/>
                </a:tc>
              </a:tr>
              <a:tr h="291218">
                <a:tc>
                  <a:txBody>
                    <a:bodyPr/>
                    <a:lstStyle/>
                    <a:p>
                      <a:r>
                        <a:rPr lang="en-US" sz="500" dirty="0" smtClean="0"/>
                        <a:t>DIVERSITY_IND</a:t>
                      </a:r>
                      <a:endParaRPr lang="en-US" sz="500" dirty="0"/>
                    </a:p>
                  </a:txBody>
                  <a:tcPr/>
                </a:tc>
                <a:tc>
                  <a:txBody>
                    <a:bodyPr/>
                    <a:lstStyle/>
                    <a:p>
                      <a:r>
                        <a:rPr lang="en-US" sz="500" dirty="0" smtClean="0"/>
                        <a:t>Integer</a:t>
                      </a:r>
                      <a:endParaRPr lang="en-US" sz="500" dirty="0"/>
                    </a:p>
                  </a:txBody>
                  <a:tcPr/>
                </a:tc>
                <a:tc>
                  <a:txBody>
                    <a:bodyPr/>
                    <a:lstStyle/>
                    <a:p>
                      <a:r>
                        <a:rPr lang="en-US" sz="500" dirty="0" smtClean="0"/>
                        <a:t>0 = No, 1 = Yes indicating</a:t>
                      </a:r>
                      <a:r>
                        <a:rPr lang="en-US" sz="500" baseline="0" dirty="0" smtClean="0"/>
                        <a:t> if an employee has a diversity status (ethnicity, veteran, disabled, gender)</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p>
                      <a:endParaRPr lang="en-US" sz="500" dirty="0" smtClean="0"/>
                    </a:p>
                  </a:txBody>
                  <a:tcPr/>
                </a:tc>
              </a:tr>
              <a:tr h="152543">
                <a:tc>
                  <a:txBody>
                    <a:bodyPr/>
                    <a:lstStyle/>
                    <a:p>
                      <a:r>
                        <a:rPr lang="en-US" sz="500" dirty="0" smtClean="0"/>
                        <a:t>PREV_CYCLE_ATTN</a:t>
                      </a:r>
                      <a:endParaRPr lang="en-US" sz="500" dirty="0"/>
                    </a:p>
                  </a:txBody>
                  <a:tcPr/>
                </a:tc>
                <a:tc>
                  <a:txBody>
                    <a:bodyPr/>
                    <a:lstStyle/>
                    <a:p>
                      <a:r>
                        <a:rPr lang="en-US" sz="500" dirty="0" smtClean="0"/>
                        <a:t>Integer</a:t>
                      </a:r>
                      <a:endParaRPr lang="en-US" sz="500" dirty="0"/>
                    </a:p>
                  </a:txBody>
                  <a:tcPr/>
                </a:tc>
                <a:tc>
                  <a:txBody>
                    <a:bodyPr/>
                    <a:lstStyle/>
                    <a:p>
                      <a:r>
                        <a:rPr lang="en-US" sz="500" dirty="0" smtClean="0"/>
                        <a:t>% Attainment for sales employees in their last sales cycle</a:t>
                      </a:r>
                      <a:endParaRPr lang="en-US" sz="500" dirty="0"/>
                    </a:p>
                  </a:txBody>
                  <a:tcPr/>
                </a:tc>
                <a:tc>
                  <a:txBody>
                    <a:bodyPr/>
                    <a:lstStyle/>
                    <a:p>
                      <a:r>
                        <a:rPr lang="en-US" sz="500" dirty="0" smtClean="0"/>
                        <a:t>COINS</a:t>
                      </a:r>
                      <a:r>
                        <a:rPr lang="en-US" sz="500" baseline="0" dirty="0" smtClean="0"/>
                        <a:t> / Salesforce</a:t>
                      </a:r>
                      <a:endParaRPr lang="en-US" sz="500" dirty="0" smtClean="0"/>
                    </a:p>
                  </a:txBody>
                  <a:tcPr/>
                </a:tc>
              </a:tr>
              <a:tr h="291218">
                <a:tc>
                  <a:txBody>
                    <a:bodyPr/>
                    <a:lstStyle/>
                    <a:p>
                      <a:r>
                        <a:rPr lang="en-US" sz="500" dirty="0" smtClean="0"/>
                        <a:t>WORK_LOCATION</a:t>
                      </a:r>
                    </a:p>
                  </a:txBody>
                  <a:tcPr/>
                </a:tc>
                <a:tc>
                  <a:txBody>
                    <a:bodyPr/>
                    <a:lstStyle/>
                    <a:p>
                      <a:r>
                        <a:rPr lang="en-US" sz="500" dirty="0" smtClean="0"/>
                        <a:t>String</a:t>
                      </a:r>
                      <a:r>
                        <a:rPr lang="en-US" sz="500" baseline="0" dirty="0" smtClean="0"/>
                        <a:t> (Including zip)</a:t>
                      </a:r>
                      <a:endParaRPr lang="en-US" sz="500" dirty="0"/>
                    </a:p>
                  </a:txBody>
                  <a:tcPr/>
                </a:tc>
                <a:tc>
                  <a:txBody>
                    <a:bodyPr/>
                    <a:lstStyle/>
                    <a:p>
                      <a:r>
                        <a:rPr lang="en-US" sz="500" dirty="0" smtClean="0"/>
                        <a:t>WORK_X</a:t>
                      </a:r>
                      <a:r>
                        <a:rPr lang="en-US" sz="500" baseline="0" dirty="0" smtClean="0"/>
                        <a:t> (Region = NA/APJ/EMEA/LATAM, Country=country, city=city, zip=zip code)</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p>
                      <a:endParaRPr lang="en-US" sz="500" dirty="0" smtClean="0"/>
                    </a:p>
                  </a:txBody>
                  <a:tcPr/>
                </a:tc>
              </a:tr>
              <a:tr h="221880">
                <a:tc>
                  <a:txBody>
                    <a:bodyPr/>
                    <a:lstStyle/>
                    <a:p>
                      <a:r>
                        <a:rPr lang="en-US" sz="500" dirty="0" smtClean="0"/>
                        <a:t>NPS</a:t>
                      </a:r>
                      <a:endParaRPr lang="en-US" sz="500" dirty="0"/>
                    </a:p>
                  </a:txBody>
                  <a:tcPr/>
                </a:tc>
                <a:tc>
                  <a:txBody>
                    <a:bodyPr/>
                    <a:lstStyle/>
                    <a:p>
                      <a:r>
                        <a:rPr lang="en-US" sz="500" dirty="0" smtClean="0"/>
                        <a:t>Integer</a:t>
                      </a:r>
                      <a:endParaRPr lang="en-US" sz="500" dirty="0"/>
                    </a:p>
                  </a:txBody>
                  <a:tcPr/>
                </a:tc>
                <a:tc>
                  <a:txBody>
                    <a:bodyPr/>
                    <a:lstStyle/>
                    <a:p>
                      <a:r>
                        <a:rPr lang="en-US" sz="500" dirty="0" smtClean="0"/>
                        <a:t>Net Promoter</a:t>
                      </a:r>
                      <a:r>
                        <a:rPr lang="en-US" sz="500" baseline="0" dirty="0" smtClean="0"/>
                        <a:t> Score (from annual employee engagement survey)</a:t>
                      </a:r>
                      <a:endParaRPr lang="en-US" sz="500" dirty="0"/>
                    </a:p>
                  </a:txBody>
                  <a:tcPr/>
                </a:tc>
                <a:tc>
                  <a:txBody>
                    <a:bodyPr/>
                    <a:lstStyle/>
                    <a:p>
                      <a:r>
                        <a:rPr lang="en-US" sz="500" dirty="0" smtClean="0"/>
                        <a:t>GTM</a:t>
                      </a:r>
                    </a:p>
                  </a:txBody>
                  <a:tcPr/>
                </a:tc>
              </a:tr>
              <a:tr h="291218">
                <a:tc>
                  <a:txBody>
                    <a:bodyPr/>
                    <a:lstStyle/>
                    <a:p>
                      <a:r>
                        <a:rPr lang="en-US" sz="500" dirty="0" smtClean="0"/>
                        <a:t>DISC_ACTION</a:t>
                      </a:r>
                      <a:endParaRPr lang="en-US" sz="500" dirty="0"/>
                    </a:p>
                  </a:txBody>
                  <a:tcPr/>
                </a:tc>
                <a:tc>
                  <a:txBody>
                    <a:bodyPr/>
                    <a:lstStyle/>
                    <a:p>
                      <a:r>
                        <a:rPr lang="en-US" sz="500" dirty="0" smtClean="0"/>
                        <a:t>String</a:t>
                      </a:r>
                      <a:endParaRPr lang="en-US" sz="500" dirty="0"/>
                    </a:p>
                  </a:txBody>
                  <a:tcPr/>
                </a:tc>
                <a:tc>
                  <a:txBody>
                    <a:bodyPr/>
                    <a:lstStyle/>
                    <a:p>
                      <a:r>
                        <a:rPr lang="en-US" sz="500" dirty="0" smtClean="0"/>
                        <a:t>Disciplinary action,</a:t>
                      </a:r>
                      <a:r>
                        <a:rPr lang="en-US" sz="500" baseline="0" dirty="0" smtClean="0"/>
                        <a:t> indicates if an employee is on a performance improvement plan</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p>
                      <a:r>
                        <a:rPr lang="en-US" sz="500" dirty="0" smtClean="0"/>
                        <a:t>COINs</a:t>
                      </a:r>
                      <a:r>
                        <a:rPr lang="en-US" sz="500" baseline="0" dirty="0" smtClean="0"/>
                        <a:t> / Salesforce</a:t>
                      </a:r>
                      <a:endParaRPr lang="en-US" sz="500" dirty="0" smtClean="0"/>
                    </a:p>
                  </a:txBody>
                  <a:tcPr/>
                </a:tc>
              </a:tr>
              <a:tr h="291218">
                <a:tc>
                  <a:txBody>
                    <a:bodyPr/>
                    <a:lstStyle/>
                    <a:p>
                      <a:r>
                        <a:rPr lang="en-US" sz="500" dirty="0" smtClean="0"/>
                        <a:t>SUPERVISOR_ID</a:t>
                      </a:r>
                      <a:endParaRPr lang="en-US" sz="500" dirty="0"/>
                    </a:p>
                  </a:txBody>
                  <a:tcPr/>
                </a:tc>
                <a:tc>
                  <a:txBody>
                    <a:bodyPr/>
                    <a:lstStyle/>
                    <a:p>
                      <a:r>
                        <a:rPr lang="en-US" sz="500" dirty="0" smtClean="0"/>
                        <a:t>String</a:t>
                      </a:r>
                      <a:endParaRPr lang="en-US" sz="500" dirty="0"/>
                    </a:p>
                  </a:txBody>
                  <a:tcPr/>
                </a:tc>
                <a:tc>
                  <a:txBody>
                    <a:bodyPr/>
                    <a:lstStyle/>
                    <a:p>
                      <a:r>
                        <a:rPr lang="en-US" sz="500" dirty="0" smtClean="0"/>
                        <a:t>Indicates</a:t>
                      </a:r>
                      <a:r>
                        <a:rPr lang="en-US" sz="500" baseline="0" dirty="0" smtClean="0"/>
                        <a:t> the badge ID associated with an employee’s direct supervisor</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p>
                      <a:endParaRPr lang="en-US" sz="500" dirty="0" smtClean="0"/>
                    </a:p>
                  </a:txBody>
                  <a:tcPr/>
                </a:tc>
              </a:tr>
              <a:tr h="221880">
                <a:tc>
                  <a:txBody>
                    <a:bodyPr/>
                    <a:lstStyle/>
                    <a:p>
                      <a:r>
                        <a:rPr lang="en-US" sz="500" dirty="0" smtClean="0"/>
                        <a:t>BU </a:t>
                      </a:r>
                      <a:endParaRPr lang="en-US" sz="500" dirty="0"/>
                    </a:p>
                  </a:txBody>
                  <a:tcPr/>
                </a:tc>
                <a:tc>
                  <a:txBody>
                    <a:bodyPr/>
                    <a:lstStyle/>
                    <a:p>
                      <a:r>
                        <a:rPr lang="en-US" sz="500" dirty="0" smtClean="0"/>
                        <a:t>String</a:t>
                      </a:r>
                      <a:endParaRPr lang="en-US" sz="500" dirty="0"/>
                    </a:p>
                  </a:txBody>
                  <a:tcPr/>
                </a:tc>
                <a:tc>
                  <a:txBody>
                    <a:bodyPr/>
                    <a:lstStyle/>
                    <a:p>
                      <a:r>
                        <a:rPr lang="en-US" sz="500" dirty="0" smtClean="0"/>
                        <a:t>Business Unit</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txBody>
                  <a:tcPr/>
                </a:tc>
              </a:tr>
              <a:tr h="257665">
                <a:tc>
                  <a:txBody>
                    <a:bodyPr/>
                    <a:lstStyle/>
                    <a:p>
                      <a:r>
                        <a:rPr lang="en-US" sz="500" dirty="0" smtClean="0"/>
                        <a:t>LAST_HIRE_DT</a:t>
                      </a:r>
                      <a:endParaRPr lang="en-US" sz="500" dirty="0"/>
                    </a:p>
                  </a:txBody>
                  <a:tcPr/>
                </a:tc>
                <a:tc>
                  <a:txBody>
                    <a:bodyPr/>
                    <a:lstStyle/>
                    <a:p>
                      <a:r>
                        <a:rPr lang="en-US" sz="500" dirty="0" smtClean="0"/>
                        <a:t>Date</a:t>
                      </a:r>
                      <a:endParaRPr lang="en-US" sz="500" dirty="0"/>
                    </a:p>
                  </a:txBody>
                  <a:tcPr/>
                </a:tc>
                <a:tc>
                  <a:txBody>
                    <a:bodyPr/>
                    <a:lstStyle/>
                    <a:p>
                      <a:r>
                        <a:rPr lang="en-US" sz="500" dirty="0" smtClean="0"/>
                        <a:t>Hire</a:t>
                      </a:r>
                      <a:r>
                        <a:rPr lang="en-US" sz="500" baseline="0" dirty="0" smtClean="0"/>
                        <a:t> date (or latest hire date if a rehire)</a:t>
                      </a:r>
                      <a:endParaRPr lang="en-US" sz="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500" baseline="0" dirty="0" smtClean="0"/>
                        <a:t>Monthly Ops Roster</a:t>
                      </a:r>
                    </a:p>
                    <a:p>
                      <a:r>
                        <a:rPr lang="en-US" sz="500" dirty="0" smtClean="0"/>
                        <a:t>Oracle</a:t>
                      </a:r>
                      <a:r>
                        <a:rPr lang="en-US" sz="500" baseline="0" dirty="0" smtClean="0"/>
                        <a:t> PeopleSoft</a:t>
                      </a:r>
                      <a:endParaRPr lang="en-US" sz="500" dirty="0" smtClean="0"/>
                    </a:p>
                  </a:txBody>
                  <a:tcPr/>
                </a:tc>
              </a:tr>
            </a:tbl>
          </a:graphicData>
        </a:graphic>
      </p:graphicFrame>
      <p:sp>
        <p:nvSpPr>
          <p:cNvPr id="10" name="TextBox 9"/>
          <p:cNvSpPr txBox="1"/>
          <p:nvPr/>
        </p:nvSpPr>
        <p:spPr>
          <a:xfrm>
            <a:off x="65315" y="3882803"/>
            <a:ext cx="2411186" cy="923330"/>
          </a:xfrm>
          <a:prstGeom prst="rect">
            <a:avLst/>
          </a:prstGeom>
          <a:noFill/>
        </p:spPr>
        <p:txBody>
          <a:bodyPr wrap="square" rtlCol="0">
            <a:spAutoFit/>
          </a:bodyPr>
          <a:lstStyle/>
          <a:p>
            <a:pPr>
              <a:lnSpc>
                <a:spcPct val="90000"/>
              </a:lnSpc>
              <a:spcBef>
                <a:spcPts val="600"/>
              </a:spcBef>
              <a:spcAft>
                <a:spcPts val="0"/>
              </a:spcAft>
              <a:buClr>
                <a:schemeClr val="bg1"/>
              </a:buClr>
            </a:pPr>
            <a:r>
              <a:rPr lang="en-US" sz="1200" dirty="0" smtClean="0">
                <a:solidFill>
                  <a:srgbClr val="C00000"/>
                </a:solidFill>
                <a:latin typeface="+mn-lt"/>
              </a:rPr>
              <a:t>I will also attempt to include local area unemployment rates and use location to bring it into this data, but I do not currently have this data.  </a:t>
            </a:r>
            <a:endParaRPr lang="en-US" sz="1200" dirty="0" smtClean="0">
              <a:solidFill>
                <a:srgbClr val="C00000"/>
              </a:solidFill>
              <a:latin typeface="+mn-lt"/>
            </a:endParaRPr>
          </a:p>
        </p:txBody>
      </p:sp>
    </p:spTree>
    <p:extLst>
      <p:ext uri="{BB962C8B-B14F-4D97-AF65-F5344CB8AC3E}">
        <p14:creationId xmlns:p14="http://schemas.microsoft.com/office/powerpoint/2010/main" val="1288823871"/>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 Template 16x9_final">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ontent with Dell Berr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Dell Blue background ">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TTF">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00"/>
          </a:spcBef>
          <a:spcAft>
            <a:spcPts val="100"/>
          </a:spcAft>
          <a:defRPr sz="2000" dirty="0" err="1" smtClean="0">
            <a:solidFill>
              <a:schemeClr val="tx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 with Dell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 with Dell Gra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 with Dell Dark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ntent with Dell Teal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ontent with Dell Green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ontent with Dell Yellow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ntent with Dell Dark Red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73BDD3-AA35-4F19-A12A-C6462BECFBD1}">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0D1EB413-B81F-4456-A782-BF00DA7526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Dell Template 16x9_final</Template>
  <TotalTime>16232</TotalTime>
  <Words>1039</Words>
  <Application>Microsoft Office PowerPoint</Application>
  <PresentationFormat>On-screen Show (16:9)</PresentationFormat>
  <Paragraphs>142</Paragraphs>
  <Slides>3</Slides>
  <Notes>2</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3</vt:i4>
      </vt:variant>
    </vt:vector>
  </HeadingPairs>
  <TitlesOfParts>
    <vt:vector size="21" baseType="lpstr">
      <vt:lpstr>Arial</vt:lpstr>
      <vt:lpstr>Wingdings</vt:lpstr>
      <vt:lpstr>Trebuchet MS</vt:lpstr>
      <vt:lpstr>Calibri</vt:lpstr>
      <vt:lpstr>museo sans for dell</vt:lpstr>
      <vt:lpstr>Museo For Dell 300</vt:lpstr>
      <vt:lpstr>museo sans for dell</vt:lpstr>
      <vt:lpstr>Arial Black</vt:lpstr>
      <vt:lpstr>Dell Template 16x9_final</vt:lpstr>
      <vt:lpstr>Content Dell Blue background </vt:lpstr>
      <vt:lpstr>Content with Dell Blue footer</vt:lpstr>
      <vt:lpstr>Content with Dell Gray footer</vt:lpstr>
      <vt:lpstr>Content with Dell Dark Blue footer</vt:lpstr>
      <vt:lpstr>Content with Dell Teal footer</vt:lpstr>
      <vt:lpstr>Content with Dell Green footer</vt:lpstr>
      <vt:lpstr>Content with Dell Yellow footer</vt:lpstr>
      <vt:lpstr>Content with Dell Dark Red footer</vt:lpstr>
      <vt:lpstr>Content with Dell Berry footer</vt:lpstr>
      <vt:lpstr>PowerPoint Presentation</vt:lpstr>
      <vt:lpstr>Hypothesis</vt:lpstr>
      <vt:lpstr>PowerPoint Presentation</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Steps diagrams</dc:title>
  <dc:creator>Tripathi4, Abhishek</dc:creator>
  <cp:keywords>No Restrictions</cp:keywords>
  <cp:lastModifiedBy>Harris, Zane</cp:lastModifiedBy>
  <cp:revision>66</cp:revision>
  <cp:lastPrinted>2014-02-14T16:26:12Z</cp:lastPrinted>
  <dcterms:created xsi:type="dcterms:W3CDTF">2014-04-30T07:16:33Z</dcterms:created>
  <dcterms:modified xsi:type="dcterms:W3CDTF">2016-04-05T22:21:29Z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0182a601-b396-4e0d-be20-8329ef77904c</vt:lpwstr>
  </property>
  <property fmtid="{D5CDD505-2E9C-101B-9397-08002B2CF9AE}" pid="4" name="DellClassification">
    <vt:lpwstr>No Restrictions</vt:lpwstr>
  </property>
  <property fmtid="{D5CDD505-2E9C-101B-9397-08002B2CF9AE}" pid="5" name="DellSubLabels">
    <vt:lpwstr/>
  </property>
</Properties>
</file>